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22"/>
  </p:notesMasterIdLst>
  <p:sldIdLst>
    <p:sldId id="284" r:id="rId3"/>
    <p:sldId id="301" r:id="rId4"/>
    <p:sldId id="286" r:id="rId5"/>
    <p:sldId id="267" r:id="rId6"/>
    <p:sldId id="268" r:id="rId7"/>
    <p:sldId id="270" r:id="rId8"/>
    <p:sldId id="289" r:id="rId9"/>
    <p:sldId id="293" r:id="rId10"/>
    <p:sldId id="294" r:id="rId11"/>
    <p:sldId id="295" r:id="rId12"/>
    <p:sldId id="298" r:id="rId13"/>
    <p:sldId id="290" r:id="rId14"/>
    <p:sldId id="291" r:id="rId15"/>
    <p:sldId id="292" r:id="rId16"/>
    <p:sldId id="307" r:id="rId17"/>
    <p:sldId id="313" r:id="rId18"/>
    <p:sldId id="314" r:id="rId19"/>
    <p:sldId id="315" r:id="rId20"/>
    <p:sldId id="316"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199BD5"/>
    <a:srgbClr val="0F04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3357" autoAdjust="0"/>
  </p:normalViewPr>
  <p:slideViewPr>
    <p:cSldViewPr>
      <p:cViewPr>
        <p:scale>
          <a:sx n="70" d="100"/>
          <a:sy n="70" d="100"/>
        </p:scale>
        <p:origin x="-1968" y="-6"/>
      </p:cViewPr>
      <p:guideLst>
        <p:guide orient="horz" pos="960"/>
        <p:guide pos="2880"/>
      </p:guideLst>
    </p:cSldViewPr>
  </p:slideViewPr>
  <p:notesTextViewPr>
    <p:cViewPr>
      <p:scale>
        <a:sx n="100" d="100"/>
        <a:sy n="100" d="100"/>
      </p:scale>
      <p:origin x="0" y="0"/>
    </p:cViewPr>
  </p:notesTextViewPr>
  <p:sorterViewPr>
    <p:cViewPr>
      <p:scale>
        <a:sx n="100" d="100"/>
        <a:sy n="100" d="100"/>
      </p:scale>
      <p:origin x="0" y="9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Profit</a:t>
            </a:r>
            <a:endParaRPr lang="en-US" dirty="0"/>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7257174103237094"/>
          <c:y val="0.12021764651217481"/>
          <c:w val="0.76631714785651805"/>
          <c:h val="0.69435799399556586"/>
        </c:manualLayout>
      </c:layout>
      <c:bar3DChart>
        <c:barDir val="col"/>
        <c:grouping val="clustered"/>
        <c:varyColors val="0"/>
        <c:ser>
          <c:idx val="0"/>
          <c:order val="0"/>
          <c:tx>
            <c:v>OR</c:v>
          </c:tx>
          <c:invertIfNegative val="0"/>
          <c:dPt>
            <c:idx val="1"/>
            <c:invertIfNegative val="0"/>
            <c:bubble3D val="0"/>
            <c:spPr>
              <a:solidFill>
                <a:srgbClr val="FF0000"/>
              </a:solidFill>
            </c:spPr>
          </c:dPt>
          <c:dPt>
            <c:idx val="2"/>
            <c:invertIfNegative val="0"/>
            <c:bubble3D val="0"/>
            <c:spPr>
              <a:solidFill>
                <a:srgbClr val="92D050"/>
              </a:solidFill>
            </c:spPr>
          </c:dPt>
          <c:dPt>
            <c:idx val="3"/>
            <c:invertIfNegative val="0"/>
            <c:bubble3D val="0"/>
            <c:spPr>
              <a:solidFill>
                <a:srgbClr val="FFFF00"/>
              </a:solidFill>
            </c:spPr>
          </c:dPt>
          <c:dPt>
            <c:idx val="4"/>
            <c:invertIfNegative val="0"/>
            <c:bubble3D val="0"/>
            <c:spPr>
              <a:solidFill>
                <a:schemeClr val="accent6"/>
              </a:solidFill>
            </c:spPr>
          </c:dPt>
          <c:dPt>
            <c:idx val="5"/>
            <c:invertIfNegative val="0"/>
            <c:bubble3D val="0"/>
            <c:spPr>
              <a:solidFill>
                <a:srgbClr val="002060"/>
              </a:solidFill>
            </c:spPr>
          </c:dPt>
          <c:cat>
            <c:strRef>
              <c:f>Sheet1!$K$3:$K$8</c:f>
              <c:strCache>
                <c:ptCount val="6"/>
                <c:pt idx="0">
                  <c:v>0 - 100</c:v>
                </c:pt>
                <c:pt idx="1">
                  <c:v>1 - 95</c:v>
                </c:pt>
                <c:pt idx="2">
                  <c:v>2 - 90</c:v>
                </c:pt>
                <c:pt idx="3">
                  <c:v>3 - 85</c:v>
                </c:pt>
                <c:pt idx="4">
                  <c:v>4 - 80</c:v>
                </c:pt>
                <c:pt idx="5">
                  <c:v>5 - 75</c:v>
                </c:pt>
              </c:strCache>
            </c:strRef>
          </c:cat>
          <c:val>
            <c:numRef>
              <c:f>Sheet1!$L$3:$L$8</c:f>
              <c:numCache>
                <c:formatCode>General</c:formatCode>
                <c:ptCount val="6"/>
                <c:pt idx="0">
                  <c:v>17200</c:v>
                </c:pt>
                <c:pt idx="1">
                  <c:v>17400</c:v>
                </c:pt>
                <c:pt idx="2">
                  <c:v>16700</c:v>
                </c:pt>
                <c:pt idx="3">
                  <c:v>16100</c:v>
                </c:pt>
                <c:pt idx="4">
                  <c:v>15700</c:v>
                </c:pt>
                <c:pt idx="5">
                  <c:v>14700</c:v>
                </c:pt>
              </c:numCache>
            </c:numRef>
          </c:val>
        </c:ser>
        <c:dLbls>
          <c:showLegendKey val="0"/>
          <c:showVal val="0"/>
          <c:showCatName val="0"/>
          <c:showSerName val="0"/>
          <c:showPercent val="0"/>
          <c:showBubbleSize val="0"/>
        </c:dLbls>
        <c:gapWidth val="157"/>
        <c:gapDepth val="70"/>
        <c:shape val="box"/>
        <c:axId val="137580032"/>
        <c:axId val="88161024"/>
        <c:axId val="0"/>
      </c:bar3DChart>
      <c:catAx>
        <c:axId val="137580032"/>
        <c:scaling>
          <c:orientation val="minMax"/>
        </c:scaling>
        <c:delete val="0"/>
        <c:axPos val="b"/>
        <c:majorTickMark val="out"/>
        <c:minorTickMark val="none"/>
        <c:tickLblPos val="nextTo"/>
        <c:txPr>
          <a:bodyPr/>
          <a:lstStyle/>
          <a:p>
            <a:pPr>
              <a:defRPr b="1"/>
            </a:pPr>
            <a:endParaRPr lang="en-US"/>
          </a:p>
        </c:txPr>
        <c:crossAx val="88161024"/>
        <c:crosses val="autoZero"/>
        <c:auto val="1"/>
        <c:lblAlgn val="ctr"/>
        <c:lblOffset val="100"/>
        <c:noMultiLvlLbl val="0"/>
      </c:catAx>
      <c:valAx>
        <c:axId val="88161024"/>
        <c:scaling>
          <c:orientation val="minMax"/>
        </c:scaling>
        <c:delete val="0"/>
        <c:axPos val="l"/>
        <c:majorGridlines/>
        <c:title>
          <c:tx>
            <c:rich>
              <a:bodyPr rot="-5400000" vert="horz"/>
              <a:lstStyle/>
              <a:p>
                <a:pPr>
                  <a:defRPr b="1"/>
                </a:pPr>
                <a:r>
                  <a:rPr lang="en-US" b="1"/>
                  <a:t>Profit Estimation K$</a:t>
                </a:r>
              </a:p>
            </c:rich>
          </c:tx>
          <c:layout/>
          <c:overlay val="0"/>
        </c:title>
        <c:numFmt formatCode="General" sourceLinked="1"/>
        <c:majorTickMark val="out"/>
        <c:minorTickMark val="none"/>
        <c:tickLblPos val="nextTo"/>
        <c:txPr>
          <a:bodyPr/>
          <a:lstStyle/>
          <a:p>
            <a:pPr>
              <a:defRPr sz="800" b="1"/>
            </a:pPr>
            <a:endParaRPr lang="en-US"/>
          </a:p>
        </c:txPr>
        <c:crossAx val="137580032"/>
        <c:crosses val="autoZero"/>
        <c:crossBetween val="between"/>
      </c:valAx>
    </c:plotArea>
    <c:plotVisOnly val="1"/>
    <c:dispBlanksAs val="gap"/>
    <c:showDLblsOverMax val="0"/>
  </c:chart>
  <c:spPr>
    <a:gradFill>
      <a:gsLst>
        <a:gs pos="0">
          <a:srgbClr val="FFEFD1"/>
        </a:gs>
        <a:gs pos="64999">
          <a:srgbClr val="F0EBD5"/>
        </a:gs>
        <a:gs pos="100000">
          <a:srgbClr val="D1C39F"/>
        </a:gs>
      </a:gsLst>
      <a:lin ang="5400000" scaled="0"/>
    </a:gra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en-US" sz="900"/>
              <a:t>Market-05</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6957326963343064"/>
          <c:y val="0.10232648002333042"/>
          <c:w val="0.77714883954112479"/>
          <c:h val="0.68910104986876641"/>
        </c:manualLayout>
      </c:layout>
      <c:bar3DChart>
        <c:barDir val="col"/>
        <c:grouping val="clustered"/>
        <c:varyColors val="0"/>
        <c:ser>
          <c:idx val="0"/>
          <c:order val="0"/>
          <c:tx>
            <c:v>Selling Price</c:v>
          </c:tx>
          <c:invertIfNegative val="0"/>
          <c:dPt>
            <c:idx val="1"/>
            <c:invertIfNegative val="0"/>
            <c:bubble3D val="0"/>
            <c:spPr>
              <a:solidFill>
                <a:srgbClr val="FF0000"/>
              </a:solidFill>
            </c:spPr>
          </c:dPt>
          <c:dPt>
            <c:idx val="2"/>
            <c:invertIfNegative val="0"/>
            <c:bubble3D val="0"/>
            <c:spPr>
              <a:solidFill>
                <a:srgbClr val="92D050"/>
              </a:solidFill>
            </c:spPr>
          </c:dPt>
          <c:dPt>
            <c:idx val="3"/>
            <c:invertIfNegative val="0"/>
            <c:bubble3D val="0"/>
            <c:spPr>
              <a:solidFill>
                <a:srgbClr val="FFFF00"/>
              </a:solidFill>
            </c:spPr>
          </c:dPt>
          <c:dPt>
            <c:idx val="4"/>
            <c:invertIfNegative val="0"/>
            <c:bubble3D val="0"/>
            <c:spPr>
              <a:solidFill>
                <a:schemeClr val="accent6">
                  <a:lumMod val="75000"/>
                </a:schemeClr>
              </a:solidFill>
            </c:spPr>
          </c:dPt>
          <c:cat>
            <c:strRef>
              <c:f>Sheet1!$AF$4:$AF$8</c:f>
              <c:strCache>
                <c:ptCount val="5"/>
                <c:pt idx="0">
                  <c:v>0 - 1420</c:v>
                </c:pt>
                <c:pt idx="1">
                  <c:v>1 - 1415</c:v>
                </c:pt>
                <c:pt idx="2">
                  <c:v>2 - 1410</c:v>
                </c:pt>
                <c:pt idx="3">
                  <c:v>3 - 1405</c:v>
                </c:pt>
                <c:pt idx="4">
                  <c:v>4 - 1400</c:v>
                </c:pt>
              </c:strCache>
            </c:strRef>
          </c:cat>
          <c:val>
            <c:numRef>
              <c:f>Sheet1!$AJ$4:$AJ$8</c:f>
              <c:numCache>
                <c:formatCode>0.000</c:formatCode>
                <c:ptCount val="5"/>
                <c:pt idx="0">
                  <c:v>3.5</c:v>
                </c:pt>
                <c:pt idx="1">
                  <c:v>3.5</c:v>
                </c:pt>
                <c:pt idx="2">
                  <c:v>3.5</c:v>
                </c:pt>
                <c:pt idx="3">
                  <c:v>1.1759999999999999</c:v>
                </c:pt>
                <c:pt idx="4">
                  <c:v>0.35899999999999999</c:v>
                </c:pt>
              </c:numCache>
            </c:numRef>
          </c:val>
        </c:ser>
        <c:dLbls>
          <c:showLegendKey val="0"/>
          <c:showVal val="0"/>
          <c:showCatName val="0"/>
          <c:showSerName val="0"/>
          <c:showPercent val="0"/>
          <c:showBubbleSize val="0"/>
        </c:dLbls>
        <c:gapWidth val="150"/>
        <c:shape val="box"/>
        <c:axId val="138089984"/>
        <c:axId val="137864896"/>
        <c:axId val="0"/>
      </c:bar3DChart>
      <c:catAx>
        <c:axId val="138089984"/>
        <c:scaling>
          <c:orientation val="minMax"/>
        </c:scaling>
        <c:delete val="0"/>
        <c:axPos val="b"/>
        <c:majorTickMark val="out"/>
        <c:minorTickMark val="none"/>
        <c:tickLblPos val="nextTo"/>
        <c:txPr>
          <a:bodyPr/>
          <a:lstStyle/>
          <a:p>
            <a:pPr>
              <a:defRPr b="1"/>
            </a:pPr>
            <a:endParaRPr lang="en-US"/>
          </a:p>
        </c:txPr>
        <c:crossAx val="137864896"/>
        <c:crosses val="autoZero"/>
        <c:auto val="1"/>
        <c:lblAlgn val="ctr"/>
        <c:lblOffset val="100"/>
        <c:noMultiLvlLbl val="0"/>
      </c:catAx>
      <c:valAx>
        <c:axId val="137864896"/>
        <c:scaling>
          <c:orientation val="minMax"/>
        </c:scaling>
        <c:delete val="0"/>
        <c:axPos val="l"/>
        <c:majorGridlines/>
        <c:title>
          <c:tx>
            <c:rich>
              <a:bodyPr rot="-5400000" vert="horz"/>
              <a:lstStyle/>
              <a:p>
                <a:pPr>
                  <a:defRPr/>
                </a:pPr>
                <a:r>
                  <a:rPr lang="en-US"/>
                  <a:t>Dmd</a:t>
                </a:r>
              </a:p>
            </c:rich>
          </c:tx>
          <c:layout/>
          <c:overlay val="0"/>
        </c:title>
        <c:numFmt formatCode="0.000" sourceLinked="1"/>
        <c:majorTickMark val="out"/>
        <c:minorTickMark val="none"/>
        <c:tickLblPos val="nextTo"/>
        <c:txPr>
          <a:bodyPr/>
          <a:lstStyle/>
          <a:p>
            <a:pPr>
              <a:defRPr sz="800" b="1"/>
            </a:pPr>
            <a:endParaRPr lang="en-US"/>
          </a:p>
        </c:txPr>
        <c:crossAx val="138089984"/>
        <c:crosses val="autoZero"/>
        <c:crossBetween val="between"/>
      </c:valAx>
    </c:plotArea>
    <c:plotVisOnly val="1"/>
    <c:dispBlanksAs val="gap"/>
    <c:showDLblsOverMax val="0"/>
  </c:chart>
  <c:spPr>
    <a:gradFill>
      <a:gsLst>
        <a:gs pos="0">
          <a:srgbClr val="FFEFD1"/>
        </a:gs>
        <a:gs pos="64999">
          <a:srgbClr val="F0EBD5"/>
        </a:gs>
        <a:gs pos="100000">
          <a:srgbClr val="D1C39F"/>
        </a:gs>
      </a:gsLst>
      <a:lin ang="5400000" scaled="0"/>
    </a:gra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en-US" sz="900"/>
              <a:t>Market-01</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2277674381611389"/>
          <c:y val="0.10232648002333042"/>
          <c:w val="0.79962077467589276"/>
          <c:h val="0.68910104986876641"/>
        </c:manualLayout>
      </c:layout>
      <c:bar3DChart>
        <c:barDir val="col"/>
        <c:grouping val="clustered"/>
        <c:varyColors val="0"/>
        <c:ser>
          <c:idx val="0"/>
          <c:order val="0"/>
          <c:tx>
            <c:v>Selling Price</c:v>
          </c:tx>
          <c:invertIfNegative val="0"/>
          <c:dPt>
            <c:idx val="1"/>
            <c:invertIfNegative val="0"/>
            <c:bubble3D val="0"/>
            <c:spPr>
              <a:solidFill>
                <a:srgbClr val="FF0000"/>
              </a:solidFill>
            </c:spPr>
          </c:dPt>
          <c:dPt>
            <c:idx val="2"/>
            <c:invertIfNegative val="0"/>
            <c:bubble3D val="0"/>
            <c:spPr>
              <a:solidFill>
                <a:srgbClr val="92D050"/>
              </a:solidFill>
            </c:spPr>
          </c:dPt>
          <c:dPt>
            <c:idx val="3"/>
            <c:invertIfNegative val="0"/>
            <c:bubble3D val="0"/>
            <c:spPr>
              <a:solidFill>
                <a:srgbClr val="FFFF00"/>
              </a:solidFill>
            </c:spPr>
          </c:dPt>
          <c:dPt>
            <c:idx val="4"/>
            <c:invertIfNegative val="0"/>
            <c:bubble3D val="0"/>
            <c:spPr>
              <a:solidFill>
                <a:schemeClr val="accent6">
                  <a:lumMod val="75000"/>
                </a:schemeClr>
              </a:solidFill>
            </c:spPr>
          </c:dPt>
          <c:cat>
            <c:strRef>
              <c:f>Sheet1!$AF$28:$AF$32</c:f>
              <c:strCache>
                <c:ptCount val="5"/>
                <c:pt idx="0">
                  <c:v>0 - 1420</c:v>
                </c:pt>
                <c:pt idx="1">
                  <c:v>1 - 1415</c:v>
                </c:pt>
                <c:pt idx="2">
                  <c:v>2 - 1410</c:v>
                </c:pt>
                <c:pt idx="3">
                  <c:v>3 - 1405</c:v>
                </c:pt>
                <c:pt idx="4">
                  <c:v>4 - 1400</c:v>
                </c:pt>
              </c:strCache>
            </c:strRef>
          </c:cat>
          <c:val>
            <c:numRef>
              <c:f>Sheet1!$AJ$28:$AJ$32</c:f>
              <c:numCache>
                <c:formatCode>0.000</c:formatCode>
                <c:ptCount val="5"/>
                <c:pt idx="0">
                  <c:v>2.399</c:v>
                </c:pt>
                <c:pt idx="1">
                  <c:v>2.399</c:v>
                </c:pt>
                <c:pt idx="2">
                  <c:v>2.399</c:v>
                </c:pt>
                <c:pt idx="3">
                  <c:v>4.7640000000000002</c:v>
                </c:pt>
                <c:pt idx="4">
                  <c:v>5.5730000000000004</c:v>
                </c:pt>
              </c:numCache>
            </c:numRef>
          </c:val>
        </c:ser>
        <c:dLbls>
          <c:showLegendKey val="0"/>
          <c:showVal val="0"/>
          <c:showCatName val="0"/>
          <c:showSerName val="0"/>
          <c:showPercent val="0"/>
          <c:showBubbleSize val="0"/>
        </c:dLbls>
        <c:gapWidth val="150"/>
        <c:shape val="box"/>
        <c:axId val="138091008"/>
        <c:axId val="137866624"/>
        <c:axId val="0"/>
      </c:bar3DChart>
      <c:catAx>
        <c:axId val="138091008"/>
        <c:scaling>
          <c:orientation val="minMax"/>
        </c:scaling>
        <c:delete val="0"/>
        <c:axPos val="b"/>
        <c:majorTickMark val="out"/>
        <c:minorTickMark val="none"/>
        <c:tickLblPos val="nextTo"/>
        <c:txPr>
          <a:bodyPr/>
          <a:lstStyle/>
          <a:p>
            <a:pPr>
              <a:defRPr b="1"/>
            </a:pPr>
            <a:endParaRPr lang="en-US"/>
          </a:p>
        </c:txPr>
        <c:crossAx val="137866624"/>
        <c:crosses val="autoZero"/>
        <c:auto val="1"/>
        <c:lblAlgn val="ctr"/>
        <c:lblOffset val="100"/>
        <c:noMultiLvlLbl val="0"/>
      </c:catAx>
      <c:valAx>
        <c:axId val="137866624"/>
        <c:scaling>
          <c:orientation val="minMax"/>
        </c:scaling>
        <c:delete val="0"/>
        <c:axPos val="l"/>
        <c:majorGridlines/>
        <c:title>
          <c:tx>
            <c:rich>
              <a:bodyPr rot="-5400000" vert="horz"/>
              <a:lstStyle/>
              <a:p>
                <a:pPr>
                  <a:defRPr/>
                </a:pPr>
                <a:r>
                  <a:rPr lang="en-US"/>
                  <a:t>Dmd</a:t>
                </a:r>
              </a:p>
            </c:rich>
          </c:tx>
          <c:layout/>
          <c:overlay val="0"/>
        </c:title>
        <c:numFmt formatCode="0.000" sourceLinked="1"/>
        <c:majorTickMark val="out"/>
        <c:minorTickMark val="none"/>
        <c:tickLblPos val="nextTo"/>
        <c:txPr>
          <a:bodyPr/>
          <a:lstStyle/>
          <a:p>
            <a:pPr>
              <a:defRPr sz="800" b="1"/>
            </a:pPr>
            <a:endParaRPr lang="en-US"/>
          </a:p>
        </c:txPr>
        <c:crossAx val="138091008"/>
        <c:crosses val="autoZero"/>
        <c:crossBetween val="between"/>
      </c:valAx>
    </c:plotArea>
    <c:plotVisOnly val="1"/>
    <c:dispBlanksAs val="gap"/>
    <c:showDLblsOverMax val="0"/>
  </c:chart>
  <c:spPr>
    <a:gradFill>
      <a:gsLst>
        <a:gs pos="0">
          <a:srgbClr val="FFEFD1"/>
        </a:gs>
        <a:gs pos="64999">
          <a:srgbClr val="F0EBD5"/>
        </a:gs>
        <a:gs pos="100000">
          <a:srgbClr val="D1C39F"/>
        </a:gs>
      </a:gsLst>
      <a:lin ang="5400000" scaled="0"/>
    </a:grad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62A0EA-7091-4458-8AED-55C54AC6FBAD}" type="datetimeFigureOut">
              <a:rPr lang="id-ID" smtClean="0"/>
              <a:pPr/>
              <a:t>30/03/2014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FF838-5326-486C-9A72-D2B5ACC66AFA}" type="slidenum">
              <a:rPr lang="id-ID" smtClean="0"/>
              <a:pPr/>
              <a:t>‹#›</a:t>
            </a:fld>
            <a:endParaRPr lang="id-ID"/>
          </a:p>
        </p:txBody>
      </p:sp>
    </p:spTree>
    <p:extLst>
      <p:ext uri="{BB962C8B-B14F-4D97-AF65-F5344CB8AC3E}">
        <p14:creationId xmlns:p14="http://schemas.microsoft.com/office/powerpoint/2010/main" val="1889266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FF838-5326-486C-9A72-D2B5ACC66AFA}" type="slidenum">
              <a:rPr lang="id-ID" smtClean="0"/>
              <a:pPr/>
              <a:t>1</a:t>
            </a:fld>
            <a:endParaRPr lang="id-ID"/>
          </a:p>
        </p:txBody>
      </p:sp>
    </p:spTree>
    <p:extLst>
      <p:ext uri="{BB962C8B-B14F-4D97-AF65-F5344CB8AC3E}">
        <p14:creationId xmlns:p14="http://schemas.microsoft.com/office/powerpoint/2010/main" val="1651652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Another example is recommendation of selling price qty.</a:t>
            </a:r>
          </a:p>
          <a:p>
            <a:pPr marL="171450" indent="-171450">
              <a:buFont typeface="Arial" charset="0"/>
              <a:buChar char="•"/>
            </a:pPr>
            <a:r>
              <a:rPr lang="en-US" dirty="0" smtClean="0"/>
              <a:t>In this opt, the</a:t>
            </a:r>
            <a:r>
              <a:rPr lang="en-US" baseline="0" dirty="0" smtClean="0"/>
              <a:t> result can tell as how much the </a:t>
            </a:r>
            <a:r>
              <a:rPr lang="en-US" baseline="0" dirty="0" err="1" smtClean="0"/>
              <a:t>qty</a:t>
            </a:r>
            <a:r>
              <a:rPr lang="en-US" baseline="0" dirty="0" smtClean="0"/>
              <a:t> we should sell and at what minimum price.</a:t>
            </a:r>
          </a:p>
          <a:p>
            <a:pPr marL="171450" indent="-171450">
              <a:buFont typeface="Arial" charset="0"/>
              <a:buChar char="•"/>
            </a:pPr>
            <a:r>
              <a:rPr lang="en-US" baseline="0" dirty="0" smtClean="0"/>
              <a:t>This result can be used by sales people in product selling.</a:t>
            </a:r>
            <a:endParaRPr lang="en-US" dirty="0"/>
          </a:p>
        </p:txBody>
      </p:sp>
      <p:sp>
        <p:nvSpPr>
          <p:cNvPr id="4" name="Slide Number Placeholder 3"/>
          <p:cNvSpPr>
            <a:spLocks noGrp="1"/>
          </p:cNvSpPr>
          <p:nvPr>
            <p:ph type="sldNum" sz="quarter" idx="10"/>
          </p:nvPr>
        </p:nvSpPr>
        <p:spPr/>
        <p:txBody>
          <a:bodyPr/>
          <a:lstStyle/>
          <a:p>
            <a:fld id="{69AFF838-5326-486C-9A72-D2B5ACC66AFA}" type="slidenum">
              <a:rPr lang="id-ID" smtClean="0"/>
              <a:pPr/>
              <a:t>10</a:t>
            </a:fld>
            <a:endParaRPr lang="id-ID"/>
          </a:p>
        </p:txBody>
      </p:sp>
    </p:spTree>
    <p:extLst>
      <p:ext uri="{BB962C8B-B14F-4D97-AF65-F5344CB8AC3E}">
        <p14:creationId xmlns:p14="http://schemas.microsoft.com/office/powerpoint/2010/main" val="1748757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last example of planning</a:t>
            </a:r>
            <a:r>
              <a:rPr lang="en-US" baseline="0" dirty="0" smtClean="0"/>
              <a:t> is evaluate changing of selling price.</a:t>
            </a:r>
          </a:p>
          <a:p>
            <a:pPr marL="171450" indent="-171450">
              <a:buFont typeface="Arial" charset="0"/>
              <a:buChar char="•"/>
            </a:pPr>
            <a:r>
              <a:rPr lang="en-US" baseline="0" dirty="0" smtClean="0"/>
              <a:t>Since the model is integrated with the downstream processes, the model can tell you in the optimal solution, to sell C2 as C2 or as downstream product, based on selling price of each product.</a:t>
            </a:r>
          </a:p>
          <a:p>
            <a:pPr marL="171450" indent="-171450">
              <a:buFont typeface="Arial" charset="0"/>
              <a:buChar char="•"/>
            </a:pPr>
            <a:r>
              <a:rPr lang="en-US" baseline="0" dirty="0" smtClean="0"/>
              <a:t>It is also can be used by us as the planner to decide what production and sales scenario.</a:t>
            </a:r>
            <a:endParaRPr lang="en-US" dirty="0"/>
          </a:p>
        </p:txBody>
      </p:sp>
      <p:sp>
        <p:nvSpPr>
          <p:cNvPr id="4" name="Slide Number Placeholder 3"/>
          <p:cNvSpPr>
            <a:spLocks noGrp="1"/>
          </p:cNvSpPr>
          <p:nvPr>
            <p:ph type="sldNum" sz="quarter" idx="10"/>
          </p:nvPr>
        </p:nvSpPr>
        <p:spPr/>
        <p:txBody>
          <a:bodyPr/>
          <a:lstStyle/>
          <a:p>
            <a:fld id="{69AFF838-5326-486C-9A72-D2B5ACC66AFA}" type="slidenum">
              <a:rPr lang="id-ID" smtClean="0"/>
              <a:pPr/>
              <a:t>11</a:t>
            </a:fld>
            <a:endParaRPr lang="id-ID"/>
          </a:p>
        </p:txBody>
      </p:sp>
    </p:spTree>
    <p:extLst>
      <p:ext uri="{BB962C8B-B14F-4D97-AF65-F5344CB8AC3E}">
        <p14:creationId xmlns:p14="http://schemas.microsoft.com/office/powerpoint/2010/main" val="1857565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After show you in detail of our opt,</a:t>
            </a:r>
            <a:r>
              <a:rPr lang="en-US" baseline="0" dirty="0" smtClean="0"/>
              <a:t> I can summary the benefit.</a:t>
            </a:r>
          </a:p>
          <a:p>
            <a:pPr marL="171450" indent="-171450">
              <a:buFont typeface="Arial" charset="0"/>
              <a:buChar char="•"/>
            </a:pPr>
            <a:r>
              <a:rPr lang="en-US" dirty="0" smtClean="0"/>
              <a:t>No, we have optimization</a:t>
            </a:r>
            <a:r>
              <a:rPr lang="en-US" baseline="0" dirty="0" smtClean="0"/>
              <a:t> tool with more accurate model. Because of the yield prediction has been improved and it is integrated with utility balance.</a:t>
            </a:r>
          </a:p>
          <a:p>
            <a:pPr marL="171450" indent="-171450">
              <a:buFont typeface="Arial" charset="0"/>
              <a:buChar char="•"/>
            </a:pPr>
            <a:r>
              <a:rPr lang="en-US" baseline="0" dirty="0" smtClean="0"/>
              <a:t>We have a better feedstock selection and blending since its integrated with the tank balance.</a:t>
            </a:r>
          </a:p>
          <a:p>
            <a:pPr marL="171450" indent="-171450">
              <a:buFont typeface="Arial" charset="0"/>
              <a:buChar char="•"/>
            </a:pPr>
            <a:r>
              <a:rPr lang="en-US" baseline="0" dirty="0" smtClean="0"/>
              <a:t>Can maximize the profit since its integrated with downstream processes.</a:t>
            </a:r>
          </a:p>
          <a:p>
            <a:pPr marL="171450" indent="-171450">
              <a:buFont typeface="Arial" charset="0"/>
              <a:buChar char="•"/>
            </a:pPr>
            <a:r>
              <a:rPr lang="en-US" baseline="0" dirty="0" smtClean="0"/>
              <a:t>Time to run a case is much reduced, so we have more time for analyzing.</a:t>
            </a:r>
            <a:endParaRPr lang="en-US" dirty="0"/>
          </a:p>
        </p:txBody>
      </p:sp>
      <p:sp>
        <p:nvSpPr>
          <p:cNvPr id="4" name="Slide Number Placeholder 3"/>
          <p:cNvSpPr>
            <a:spLocks noGrp="1"/>
          </p:cNvSpPr>
          <p:nvPr>
            <p:ph type="sldNum" sz="quarter" idx="10"/>
          </p:nvPr>
        </p:nvSpPr>
        <p:spPr/>
        <p:txBody>
          <a:bodyPr/>
          <a:lstStyle/>
          <a:p>
            <a:fld id="{69AFF838-5326-486C-9A72-D2B5ACC66AFA}" type="slidenum">
              <a:rPr lang="id-ID" smtClean="0"/>
              <a:pPr/>
              <a:t>12</a:t>
            </a:fld>
            <a:endParaRPr lang="id-ID"/>
          </a:p>
        </p:txBody>
      </p:sp>
    </p:spTree>
    <p:extLst>
      <p:ext uri="{BB962C8B-B14F-4D97-AF65-F5344CB8AC3E}">
        <p14:creationId xmlns:p14="http://schemas.microsoft.com/office/powerpoint/2010/main" val="911554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another benefits.</a:t>
            </a:r>
            <a:endParaRPr lang="en-US" dirty="0"/>
          </a:p>
        </p:txBody>
      </p:sp>
      <p:sp>
        <p:nvSpPr>
          <p:cNvPr id="4" name="Slide Number Placeholder 3"/>
          <p:cNvSpPr>
            <a:spLocks noGrp="1"/>
          </p:cNvSpPr>
          <p:nvPr>
            <p:ph type="sldNum" sz="quarter" idx="10"/>
          </p:nvPr>
        </p:nvSpPr>
        <p:spPr/>
        <p:txBody>
          <a:bodyPr/>
          <a:lstStyle/>
          <a:p>
            <a:fld id="{69AFF838-5326-486C-9A72-D2B5ACC66AFA}" type="slidenum">
              <a:rPr lang="id-ID" smtClean="0"/>
              <a:pPr/>
              <a:t>13</a:t>
            </a:fld>
            <a:endParaRPr lang="id-ID"/>
          </a:p>
        </p:txBody>
      </p:sp>
    </p:spTree>
    <p:extLst>
      <p:ext uri="{BB962C8B-B14F-4D97-AF65-F5344CB8AC3E}">
        <p14:creationId xmlns:p14="http://schemas.microsoft.com/office/powerpoint/2010/main" val="112186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we</a:t>
            </a:r>
            <a:r>
              <a:rPr lang="en-US" baseline="0" dirty="0" smtClean="0"/>
              <a:t> can conclude.</a:t>
            </a:r>
            <a:endParaRPr lang="en-US" dirty="0"/>
          </a:p>
        </p:txBody>
      </p:sp>
      <p:sp>
        <p:nvSpPr>
          <p:cNvPr id="4" name="Slide Number Placeholder 3"/>
          <p:cNvSpPr>
            <a:spLocks noGrp="1"/>
          </p:cNvSpPr>
          <p:nvPr>
            <p:ph type="sldNum" sz="quarter" idx="10"/>
          </p:nvPr>
        </p:nvSpPr>
        <p:spPr/>
        <p:txBody>
          <a:bodyPr/>
          <a:lstStyle/>
          <a:p>
            <a:fld id="{69AFF838-5326-486C-9A72-D2B5ACC66AFA}" type="slidenum">
              <a:rPr lang="id-ID" smtClean="0"/>
              <a:pPr/>
              <a:t>14</a:t>
            </a:fld>
            <a:endParaRPr lang="id-ID"/>
          </a:p>
        </p:txBody>
      </p:sp>
    </p:spTree>
    <p:extLst>
      <p:ext uri="{BB962C8B-B14F-4D97-AF65-F5344CB8AC3E}">
        <p14:creationId xmlns:p14="http://schemas.microsoft.com/office/powerpoint/2010/main" val="458132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569409A-E16B-4D38-ADB5-FF99161BDFA9}" type="slidenum">
              <a:rPr lang="en-US" smtClean="0"/>
              <a:pPr/>
              <a:t>16</a:t>
            </a:fld>
            <a:endParaRPr lang="en-US" smtClean="0"/>
          </a:p>
        </p:txBody>
      </p:sp>
      <p:sp>
        <p:nvSpPr>
          <p:cNvPr id="33795" name="Rectangle 2"/>
          <p:cNvSpPr>
            <a:spLocks noGrp="1" noRot="1" noChangeAspect="1" noChangeArrowheads="1" noTextEdit="1"/>
          </p:cNvSpPr>
          <p:nvPr>
            <p:ph type="sldImg"/>
          </p:nvPr>
        </p:nvSpPr>
        <p:spPr>
          <a:xfrm>
            <a:off x="1144588" y="684213"/>
            <a:ext cx="4570412" cy="3429000"/>
          </a:xfrm>
          <a:ln/>
        </p:spPr>
      </p:sp>
      <p:sp>
        <p:nvSpPr>
          <p:cNvPr id="33796" name="Rectangle 3"/>
          <p:cNvSpPr>
            <a:spLocks noGrp="1" noChangeArrowheads="1"/>
          </p:cNvSpPr>
          <p:nvPr>
            <p:ph type="body" idx="1"/>
          </p:nvPr>
        </p:nvSpPr>
        <p:spPr>
          <a:xfrm>
            <a:off x="914400" y="4343400"/>
            <a:ext cx="5029200" cy="4116388"/>
          </a:xfrm>
          <a:noFill/>
          <a:ln/>
        </p:spPr>
        <p:txBody>
          <a:bodyPr/>
          <a:lstStyle/>
          <a:p>
            <a:pPr eaLnBrk="1" hangingPunct="1"/>
            <a:r>
              <a:rPr lang="en-US" smtClean="0"/>
              <a:t>50 processes</a:t>
            </a:r>
          </a:p>
          <a:p>
            <a:pPr eaLnBrk="1" hangingPunct="1"/>
            <a:r>
              <a:rPr lang="en-US" smtClean="0"/>
              <a:t>15  main  feedstock</a:t>
            </a:r>
          </a:p>
          <a:p>
            <a:pPr eaLnBrk="1" hangingPunct="1"/>
            <a:r>
              <a:rPr lang="en-US" smtClean="0"/>
              <a:t>30 products</a:t>
            </a:r>
          </a:p>
          <a:p>
            <a:pPr eaLnBrk="1" hangingPunct="1"/>
            <a:r>
              <a:rPr lang="en-US" smtClean="0"/>
              <a:t> 5 steam levels</a:t>
            </a:r>
          </a:p>
          <a:p>
            <a:pPr eaLnBrk="1" hangingPunct="1"/>
            <a:r>
              <a:rPr lang="en-US" smtClean="0"/>
              <a:t>6 steam turbines</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900" dirty="0" smtClean="0"/>
              <a:t>Ethylene</a:t>
            </a:r>
            <a:r>
              <a:rPr lang="en-US" sz="900" baseline="0" dirty="0" smtClean="0"/>
              <a:t> plant who run the business by using naphtha as feedstock knows that feedstock took the largest part of cracker VC. It is about 80-90%.</a:t>
            </a:r>
          </a:p>
          <a:p>
            <a:pPr marL="171450" indent="-171450">
              <a:buFont typeface="Arial" charset="0"/>
              <a:buChar char="•"/>
            </a:pPr>
            <a:r>
              <a:rPr lang="en-US" sz="900" baseline="0" dirty="0" smtClean="0"/>
              <a:t>Looking and the trend, feedstock and product price are very volatile.</a:t>
            </a:r>
          </a:p>
          <a:p>
            <a:pPr marL="171450" indent="-171450">
              <a:buFont typeface="Arial" charset="0"/>
              <a:buChar char="•"/>
            </a:pPr>
            <a:r>
              <a:rPr lang="en-US" sz="900" baseline="0" dirty="0" smtClean="0"/>
              <a:t>It makes at different market condition, different product blend can give a max profit.</a:t>
            </a:r>
          </a:p>
          <a:p>
            <a:pPr marL="171450" indent="-171450">
              <a:buFont typeface="Arial" charset="0"/>
              <a:buChar char="•"/>
            </a:pPr>
            <a:r>
              <a:rPr lang="en-US" sz="900" baseline="0" dirty="0" smtClean="0"/>
              <a:t>Because of that we need to find the opt feedstock selection/blending to get opt product yield, in order to get max profit and increase company competitiveness.</a:t>
            </a:r>
          </a:p>
          <a:p>
            <a:pPr marL="171450" indent="-171450">
              <a:buFont typeface="Arial" charset="0"/>
              <a:buChar char="•"/>
            </a:pPr>
            <a:endParaRPr lang="en-US" sz="900" dirty="0"/>
          </a:p>
        </p:txBody>
      </p:sp>
      <p:sp>
        <p:nvSpPr>
          <p:cNvPr id="4" name="Slide Number Placeholder 3"/>
          <p:cNvSpPr>
            <a:spLocks noGrp="1"/>
          </p:cNvSpPr>
          <p:nvPr>
            <p:ph type="sldNum" sz="quarter" idx="10"/>
          </p:nvPr>
        </p:nvSpPr>
        <p:spPr/>
        <p:txBody>
          <a:bodyPr/>
          <a:lstStyle/>
          <a:p>
            <a:fld id="{69AFF838-5326-486C-9A72-D2B5ACC66AFA}" type="slidenum">
              <a:rPr lang="id-ID" smtClean="0"/>
              <a:pPr/>
              <a:t>2</a:t>
            </a:fld>
            <a:endParaRPr lang="id-ID"/>
          </a:p>
        </p:txBody>
      </p:sp>
    </p:spTree>
    <p:extLst>
      <p:ext uri="{BB962C8B-B14F-4D97-AF65-F5344CB8AC3E}">
        <p14:creationId xmlns:p14="http://schemas.microsoft.com/office/powerpoint/2010/main" val="2200309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making a business planning we should face a complex</a:t>
            </a:r>
            <a:r>
              <a:rPr lang="en-US" baseline="0" dirty="0" smtClean="0"/>
              <a:t> decision such as feedstock selection, blending &amp; allocation, plant condition, downstream allocation until the period of planning.</a:t>
            </a:r>
          </a:p>
          <a:p>
            <a:pPr marL="171450" indent="-171450">
              <a:buFont typeface="Arial" charset="0"/>
              <a:buChar char="•"/>
            </a:pPr>
            <a:r>
              <a:rPr lang="en-US" baseline="0" dirty="0" smtClean="0"/>
              <a:t>To make it optimum, we should face a large number of possible decision and thousands combination degree of freedom.</a:t>
            </a:r>
          </a:p>
          <a:p>
            <a:pPr marL="171450" indent="-171450">
              <a:buFont typeface="Arial" charset="0"/>
              <a:buChar char="•"/>
            </a:pPr>
            <a:r>
              <a:rPr lang="en-US" baseline="0" dirty="0" smtClean="0"/>
              <a:t>By looking at those backgrounds, we think that we need an advance optimization as the solution.</a:t>
            </a:r>
            <a:r>
              <a:rPr lang="en-US" dirty="0" smtClean="0"/>
              <a:t> </a:t>
            </a:r>
            <a:endParaRPr lang="en-US" dirty="0"/>
          </a:p>
        </p:txBody>
      </p:sp>
      <p:sp>
        <p:nvSpPr>
          <p:cNvPr id="4" name="Slide Number Placeholder 3"/>
          <p:cNvSpPr>
            <a:spLocks noGrp="1"/>
          </p:cNvSpPr>
          <p:nvPr>
            <p:ph type="sldNum" sz="quarter" idx="10"/>
          </p:nvPr>
        </p:nvSpPr>
        <p:spPr/>
        <p:txBody>
          <a:bodyPr/>
          <a:lstStyle/>
          <a:p>
            <a:fld id="{69AFF838-5326-486C-9A72-D2B5ACC66AFA}" type="slidenum">
              <a:rPr lang="id-ID" smtClean="0"/>
              <a:pPr/>
              <a:t>3</a:t>
            </a:fld>
            <a:endParaRPr lang="id-ID"/>
          </a:p>
        </p:txBody>
      </p:sp>
    </p:spTree>
    <p:extLst>
      <p:ext uri="{BB962C8B-B14F-4D97-AF65-F5344CB8AC3E}">
        <p14:creationId xmlns:p14="http://schemas.microsoft.com/office/powerpoint/2010/main" val="792963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CAP business planning has a continuous opt.</a:t>
            </a:r>
          </a:p>
          <a:p>
            <a:pPr marL="171450" indent="-171450">
              <a:buFont typeface="Arial" charset="0"/>
              <a:buChar char="•"/>
            </a:pPr>
            <a:r>
              <a:rPr lang="en-US" dirty="0" smtClean="0"/>
              <a:t>We started it from before 2008</a:t>
            </a:r>
            <a:r>
              <a:rPr lang="en-US" baseline="0" dirty="0" smtClean="0"/>
              <a:t> by spreadsheet opt, but its only for narrow usage.</a:t>
            </a:r>
          </a:p>
          <a:p>
            <a:pPr marL="171450" indent="-171450">
              <a:buFont typeface="Arial" charset="0"/>
              <a:buChar char="•"/>
            </a:pPr>
            <a:r>
              <a:rPr lang="en-US" baseline="0" dirty="0" smtClean="0"/>
              <a:t>Continue to 2008 to 2012, we used Linear Programming – VM optimization. It help us a lot, but still remain some flaws such as downstream and tank yard are not included and utilities is calculated separately.</a:t>
            </a:r>
          </a:p>
          <a:p>
            <a:pPr marL="171450" indent="-171450">
              <a:buFont typeface="Arial" charset="0"/>
              <a:buChar char="•"/>
            </a:pPr>
            <a:r>
              <a:rPr lang="en-US" baseline="0" dirty="0" smtClean="0"/>
              <a:t>And to face more dynamic condition like nowadays, we need a wider coverage optimization. And from 2012 we used an advanced optimization to achieve our target as a competitive company.</a:t>
            </a:r>
            <a:endParaRPr lang="en-US" dirty="0"/>
          </a:p>
        </p:txBody>
      </p:sp>
      <p:sp>
        <p:nvSpPr>
          <p:cNvPr id="4" name="Slide Number Placeholder 3"/>
          <p:cNvSpPr>
            <a:spLocks noGrp="1"/>
          </p:cNvSpPr>
          <p:nvPr>
            <p:ph type="sldNum" sz="quarter" idx="10"/>
          </p:nvPr>
        </p:nvSpPr>
        <p:spPr/>
        <p:txBody>
          <a:bodyPr/>
          <a:lstStyle/>
          <a:p>
            <a:fld id="{69AFF838-5326-486C-9A72-D2B5ACC66AFA}" type="slidenum">
              <a:rPr lang="id-ID" smtClean="0"/>
              <a:pPr/>
              <a:t>4</a:t>
            </a:fld>
            <a:endParaRPr lang="id-ID"/>
          </a:p>
        </p:txBody>
      </p:sp>
    </p:spTree>
    <p:extLst>
      <p:ext uri="{BB962C8B-B14F-4D97-AF65-F5344CB8AC3E}">
        <p14:creationId xmlns:p14="http://schemas.microsoft.com/office/powerpoint/2010/main" val="828489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is our current</a:t>
            </a:r>
            <a:r>
              <a:rPr lang="en-US" baseline="0" dirty="0" smtClean="0"/>
              <a:t> opt tool. We call it simultaneous opt.</a:t>
            </a:r>
          </a:p>
          <a:p>
            <a:pPr marL="171450" indent="-171450">
              <a:buFont typeface="Arial" charset="0"/>
              <a:buChar char="•"/>
            </a:pPr>
            <a:r>
              <a:rPr lang="en-US" baseline="0" dirty="0" smtClean="0"/>
              <a:t>This is one system with multi layer coverage. It covers strategic planning, production planning and scheduling also performance analysis.</a:t>
            </a:r>
          </a:p>
          <a:p>
            <a:pPr marL="171450" indent="-171450">
              <a:buFont typeface="Arial" charset="0"/>
              <a:buChar char="•"/>
            </a:pPr>
            <a:r>
              <a:rPr lang="en-US" baseline="0" dirty="0" smtClean="0"/>
              <a:t>It support from high level to more detail models.</a:t>
            </a:r>
            <a:endParaRPr lang="en-US" dirty="0"/>
          </a:p>
        </p:txBody>
      </p:sp>
      <p:sp>
        <p:nvSpPr>
          <p:cNvPr id="4" name="Slide Number Placeholder 3"/>
          <p:cNvSpPr>
            <a:spLocks noGrp="1"/>
          </p:cNvSpPr>
          <p:nvPr>
            <p:ph type="sldNum" sz="quarter" idx="10"/>
          </p:nvPr>
        </p:nvSpPr>
        <p:spPr/>
        <p:txBody>
          <a:bodyPr/>
          <a:lstStyle/>
          <a:p>
            <a:fld id="{69AFF838-5326-486C-9A72-D2B5ACC66AFA}" type="slidenum">
              <a:rPr lang="id-ID" smtClean="0"/>
              <a:pPr/>
              <a:t>5</a:t>
            </a:fld>
            <a:endParaRPr lang="id-ID"/>
          </a:p>
        </p:txBody>
      </p:sp>
    </p:spTree>
    <p:extLst>
      <p:ext uri="{BB962C8B-B14F-4D97-AF65-F5344CB8AC3E}">
        <p14:creationId xmlns:p14="http://schemas.microsoft.com/office/powerpoint/2010/main" val="516496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If</a:t>
            </a:r>
            <a:r>
              <a:rPr lang="en-US" baseline="0" dirty="0" smtClean="0"/>
              <a:t> we go to detail program scheme, as we can see that the program represent our plant into block wise modeling approach.</a:t>
            </a:r>
          </a:p>
          <a:p>
            <a:pPr marL="171450" indent="-171450">
              <a:buFont typeface="Arial" charset="0"/>
              <a:buChar char="•"/>
            </a:pPr>
            <a:r>
              <a:rPr lang="en-US" baseline="0" dirty="0" smtClean="0"/>
              <a:t>It is used to make grouping easier.</a:t>
            </a:r>
          </a:p>
          <a:p>
            <a:pPr marL="171450" indent="-171450">
              <a:buFont typeface="Arial" charset="0"/>
              <a:buChar char="•"/>
            </a:pPr>
            <a:r>
              <a:rPr lang="en-US" baseline="0" dirty="0" smtClean="0"/>
              <a:t>The model itself is divided into 10 blocks, cover from upstream to the downstream.</a:t>
            </a:r>
          </a:p>
          <a:p>
            <a:pPr marL="171450" indent="-171450">
              <a:buFont typeface="Arial" charset="0"/>
              <a:buChar char="•"/>
            </a:pPr>
            <a:r>
              <a:rPr lang="en-US" baseline="0" dirty="0" smtClean="0"/>
              <a:t>Each block represent the key constraint in the plant, its connected each others and solved in a closed loop.</a:t>
            </a:r>
            <a:endParaRPr lang="en-US" dirty="0"/>
          </a:p>
        </p:txBody>
      </p:sp>
      <p:sp>
        <p:nvSpPr>
          <p:cNvPr id="4" name="Slide Number Placeholder 3"/>
          <p:cNvSpPr>
            <a:spLocks noGrp="1"/>
          </p:cNvSpPr>
          <p:nvPr>
            <p:ph type="sldNum" sz="quarter" idx="10"/>
          </p:nvPr>
        </p:nvSpPr>
        <p:spPr/>
        <p:txBody>
          <a:bodyPr/>
          <a:lstStyle/>
          <a:p>
            <a:fld id="{69AFF838-5326-486C-9A72-D2B5ACC66AFA}" type="slidenum">
              <a:rPr lang="id-ID" smtClean="0"/>
              <a:pPr/>
              <a:t>6</a:t>
            </a:fld>
            <a:endParaRPr lang="id-ID"/>
          </a:p>
        </p:txBody>
      </p:sp>
    </p:spTree>
    <p:extLst>
      <p:ext uri="{BB962C8B-B14F-4D97-AF65-F5344CB8AC3E}">
        <p14:creationId xmlns:p14="http://schemas.microsoft.com/office/powerpoint/2010/main" val="4277025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Since</a:t>
            </a:r>
            <a:r>
              <a:rPr lang="en-US" baseline="0" dirty="0" smtClean="0"/>
              <a:t> the previous tool support us well, we set the expectation high for our new opt.</a:t>
            </a:r>
          </a:p>
          <a:p>
            <a:pPr marL="171450" indent="-171450">
              <a:buFont typeface="Arial" charset="0"/>
              <a:buChar char="•"/>
            </a:pPr>
            <a:r>
              <a:rPr lang="en-US" baseline="0" dirty="0" smtClean="0"/>
              <a:t>The model has been tested/validated with the actual condition, and we can get the similar result.</a:t>
            </a:r>
          </a:p>
          <a:p>
            <a:pPr marL="171450" indent="-171450">
              <a:buFont typeface="Arial" charset="0"/>
              <a:buChar char="•"/>
            </a:pPr>
            <a:r>
              <a:rPr lang="en-US" baseline="0" dirty="0" smtClean="0"/>
              <a:t>Compare to the previous model, current tool has more advantages that cannot be achieved in the previous tool such as naphtha evaluation, sensitivity case, period of evaluation, downstream processes, inventory balance, utility, optimization base and utilization.</a:t>
            </a:r>
          </a:p>
          <a:p>
            <a:pPr marL="171450" indent="-171450">
              <a:buFont typeface="Arial" charset="0"/>
              <a:buChar char="•"/>
            </a:pPr>
            <a:r>
              <a:rPr lang="en-US" baseline="0" dirty="0" smtClean="0"/>
              <a:t>Next I’ll show you the examples.</a:t>
            </a:r>
            <a:endParaRPr lang="en-US" dirty="0"/>
          </a:p>
        </p:txBody>
      </p:sp>
      <p:sp>
        <p:nvSpPr>
          <p:cNvPr id="4" name="Slide Number Placeholder 3"/>
          <p:cNvSpPr>
            <a:spLocks noGrp="1"/>
          </p:cNvSpPr>
          <p:nvPr>
            <p:ph type="sldNum" sz="quarter" idx="10"/>
          </p:nvPr>
        </p:nvSpPr>
        <p:spPr/>
        <p:txBody>
          <a:bodyPr/>
          <a:lstStyle/>
          <a:p>
            <a:fld id="{69AFF838-5326-486C-9A72-D2B5ACC66AFA}" type="slidenum">
              <a:rPr lang="id-ID" smtClean="0"/>
              <a:pPr/>
              <a:t>7</a:t>
            </a:fld>
            <a:endParaRPr lang="id-ID"/>
          </a:p>
        </p:txBody>
      </p:sp>
    </p:spTree>
    <p:extLst>
      <p:ext uri="{BB962C8B-B14F-4D97-AF65-F5344CB8AC3E}">
        <p14:creationId xmlns:p14="http://schemas.microsoft.com/office/powerpoint/2010/main" val="67532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is the 1</a:t>
            </a:r>
            <a:r>
              <a:rPr lang="en-US" baseline="30000" dirty="0" smtClean="0"/>
              <a:t>st</a:t>
            </a:r>
            <a:r>
              <a:rPr lang="en-US" dirty="0" smtClean="0"/>
              <a:t> example in planning case.</a:t>
            </a:r>
          </a:p>
          <a:p>
            <a:pPr marL="171450" indent="-171450">
              <a:buFont typeface="Arial" charset="0"/>
              <a:buChar char="•"/>
            </a:pPr>
            <a:r>
              <a:rPr lang="en-US" dirty="0" smtClean="0"/>
              <a:t>Feedstock selection/valuation is one thing that improved. In previous,</a:t>
            </a:r>
            <a:r>
              <a:rPr lang="en-US" baseline="0" dirty="0" smtClean="0"/>
              <a:t> we should evaluate one by one.</a:t>
            </a:r>
          </a:p>
          <a:p>
            <a:pPr marL="171450" indent="-171450">
              <a:buFont typeface="Arial" charset="0"/>
              <a:buChar char="•"/>
            </a:pPr>
            <a:r>
              <a:rPr lang="en-US" baseline="0" dirty="0" smtClean="0"/>
              <a:t>Here, we can evaluate all feedstock available at the same time, and find the optimum </a:t>
            </a:r>
            <a:r>
              <a:rPr lang="en-US" baseline="0" dirty="0" err="1" smtClean="0"/>
              <a:t>qty</a:t>
            </a:r>
            <a:r>
              <a:rPr lang="en-US" baseline="0" dirty="0" smtClean="0"/>
              <a:t> and mix for that particular month.</a:t>
            </a:r>
          </a:p>
          <a:p>
            <a:pPr marL="171450" indent="-171450">
              <a:buFont typeface="Arial" charset="0"/>
              <a:buChar char="•"/>
            </a:pPr>
            <a:r>
              <a:rPr lang="en-US" baseline="0" dirty="0" smtClean="0"/>
              <a:t>The result of selection is shown in the ranking by its shadow price.</a:t>
            </a:r>
          </a:p>
          <a:p>
            <a:pPr marL="171450" indent="-171450">
              <a:buFont typeface="Arial" charset="0"/>
              <a:buChar char="•"/>
            </a:pPr>
            <a:r>
              <a:rPr lang="en-US" baseline="0" dirty="0" smtClean="0"/>
              <a:t>And also the selection has considered the price, quality, availability and production requirement.</a:t>
            </a:r>
          </a:p>
          <a:p>
            <a:pPr marL="171450" indent="-171450">
              <a:buFont typeface="Arial" charset="0"/>
              <a:buChar char="•"/>
            </a:pPr>
            <a:r>
              <a:rPr lang="en-US" baseline="0" dirty="0" smtClean="0"/>
              <a:t>This result can be used as guidance for feedstock people in feedstock purchasing.</a:t>
            </a:r>
            <a:endParaRPr lang="en-US" dirty="0" smtClean="0"/>
          </a:p>
          <a:p>
            <a:endParaRPr lang="en-US" dirty="0"/>
          </a:p>
        </p:txBody>
      </p:sp>
      <p:sp>
        <p:nvSpPr>
          <p:cNvPr id="4" name="Slide Number Placeholder 3"/>
          <p:cNvSpPr>
            <a:spLocks noGrp="1"/>
          </p:cNvSpPr>
          <p:nvPr>
            <p:ph type="sldNum" sz="quarter" idx="10"/>
          </p:nvPr>
        </p:nvSpPr>
        <p:spPr/>
        <p:txBody>
          <a:bodyPr/>
          <a:lstStyle/>
          <a:p>
            <a:fld id="{69AFF838-5326-486C-9A72-D2B5ACC66AFA}" type="slidenum">
              <a:rPr lang="id-ID" smtClean="0"/>
              <a:pPr/>
              <a:t>8</a:t>
            </a:fld>
            <a:endParaRPr lang="id-ID"/>
          </a:p>
        </p:txBody>
      </p:sp>
    </p:spTree>
    <p:extLst>
      <p:ext uri="{BB962C8B-B14F-4D97-AF65-F5344CB8AC3E}">
        <p14:creationId xmlns:p14="http://schemas.microsoft.com/office/powerpoint/2010/main" val="4172205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Next</a:t>
            </a:r>
            <a:r>
              <a:rPr lang="en-US" baseline="0" dirty="0" smtClean="0"/>
              <a:t> example is the optimum production rate.</a:t>
            </a:r>
          </a:p>
          <a:p>
            <a:pPr marL="171450" indent="-171450">
              <a:buFont typeface="Arial" charset="0"/>
              <a:buChar char="•"/>
            </a:pPr>
            <a:r>
              <a:rPr lang="en-US" baseline="0" dirty="0" smtClean="0"/>
              <a:t>We can test every load we plan to run and see the optimum by profit estimation.</a:t>
            </a:r>
          </a:p>
          <a:p>
            <a:pPr marL="171450" indent="-171450">
              <a:buFont typeface="Arial" charset="0"/>
              <a:buChar char="•"/>
            </a:pPr>
            <a:r>
              <a:rPr lang="en-US" baseline="0" dirty="0" smtClean="0"/>
              <a:t>And for this example, produce 44 KT of C2 is more profitable than produce 45 KT</a:t>
            </a:r>
            <a:endParaRPr lang="en-US" dirty="0"/>
          </a:p>
        </p:txBody>
      </p:sp>
      <p:sp>
        <p:nvSpPr>
          <p:cNvPr id="4" name="Slide Number Placeholder 3"/>
          <p:cNvSpPr>
            <a:spLocks noGrp="1"/>
          </p:cNvSpPr>
          <p:nvPr>
            <p:ph type="sldNum" sz="quarter" idx="10"/>
          </p:nvPr>
        </p:nvSpPr>
        <p:spPr/>
        <p:txBody>
          <a:bodyPr/>
          <a:lstStyle/>
          <a:p>
            <a:fld id="{69AFF838-5326-486C-9A72-D2B5ACC66AFA}" type="slidenum">
              <a:rPr lang="id-ID" smtClean="0"/>
              <a:pPr/>
              <a:t>9</a:t>
            </a:fld>
            <a:endParaRPr lang="id-ID"/>
          </a:p>
        </p:txBody>
      </p:sp>
    </p:spTree>
    <p:extLst>
      <p:ext uri="{BB962C8B-B14F-4D97-AF65-F5344CB8AC3E}">
        <p14:creationId xmlns:p14="http://schemas.microsoft.com/office/powerpoint/2010/main" val="835467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F49E782-59C7-46A7-9250-D4E1BD4A1790}" type="datetimeFigureOut">
              <a:rPr lang="en-US"/>
              <a:pPr>
                <a:defRPr/>
              </a:pPr>
              <a:t>3/30/2014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84A5CE-ADD2-4369-BF08-A082FB0542B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BF279F-7C87-4E7C-A70B-5C204F25D46D}" type="datetimeFigureOut">
              <a:rPr lang="en-US"/>
              <a:pPr>
                <a:defRPr/>
              </a:pPr>
              <a:t>3/30/2014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B04D7F-D2C9-49B2-827B-F91B60264B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182DEF-302E-4333-B8F6-35ECABE3304D}" type="datetimeFigureOut">
              <a:rPr lang="en-US"/>
              <a:pPr>
                <a:defRPr/>
              </a:pPr>
              <a:t>3/30/2014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EC8800-5EED-4AA3-AAD9-81CBC9AC4B5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543889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6111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600200"/>
            <a:ext cx="77724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itle 1"/>
          <p:cNvSpPr>
            <a:spLocks noGrp="1"/>
          </p:cNvSpPr>
          <p:nvPr>
            <p:ph type="ctrTitle"/>
          </p:nvPr>
        </p:nvSpPr>
        <p:spPr>
          <a:xfrm>
            <a:off x="724437" y="3124200"/>
            <a:ext cx="7772400" cy="1470025"/>
          </a:xfrm>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4174858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30103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143000"/>
            <a:ext cx="4038600" cy="49530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3000"/>
            <a:ext cx="4038600" cy="49530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0345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0"/>
            <a:ext cx="4040188" cy="4572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76400"/>
            <a:ext cx="4040188" cy="444976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143000"/>
            <a:ext cx="4041775" cy="4572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76400"/>
            <a:ext cx="4041775" cy="444976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274638"/>
            <a:ext cx="8229600" cy="56356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052096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24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AA33A9-78C9-4A45-A853-07FC50D7AB3D}" type="datetimeFigureOut">
              <a:rPr lang="en-US"/>
              <a:pPr>
                <a:defRPr/>
              </a:pPr>
              <a:t>3/30/2014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0B11C8-890B-4939-8E5E-8237D8DF451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F14A9CD-AA1E-4664-90C5-8B7118A8AD34}" type="datetimeFigureOut">
              <a:rPr lang="en-US"/>
              <a:pPr>
                <a:defRPr/>
              </a:pPr>
              <a:t>3/30/2014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ED8BE3-22CC-4DA0-99B4-EA0C04A5064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9E046A8-4B26-484A-8747-19BA972A7536}" type="datetimeFigureOut">
              <a:rPr lang="en-US"/>
              <a:pPr>
                <a:defRPr/>
              </a:pPr>
              <a:t>3/30/2014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376C58-E68C-4379-A4B6-8BF5B182F8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D00D12D-07CC-4C29-9493-8BA5FFE916F4}" type="datetimeFigureOut">
              <a:rPr lang="en-US"/>
              <a:pPr>
                <a:defRPr/>
              </a:pPr>
              <a:t>3/30/2014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71F592-4F46-4B12-80CB-E6741897F0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996ABD6-A36C-4CE5-A18D-F89888832851}" type="datetimeFigureOut">
              <a:rPr lang="en-US"/>
              <a:pPr>
                <a:defRPr/>
              </a:pPr>
              <a:t>3/30/2014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64772FA-5273-4688-9260-CFFE02667E3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AC5F7F4-E15A-486A-A745-90E0DF4FF9CA}" type="datetimeFigureOut">
              <a:rPr lang="en-US"/>
              <a:pPr>
                <a:defRPr/>
              </a:pPr>
              <a:t>3/30/2014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83A3542-CCB4-4E51-BA89-001D8697960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137E6E-F821-4D2E-8D86-DA9ED5C1693F}" type="datetimeFigureOut">
              <a:rPr lang="en-US"/>
              <a:pPr>
                <a:defRPr/>
              </a:pPr>
              <a:t>3/30/2014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76998D-107F-46B5-BF8E-AA0691531DF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534F15-8E6C-4B0E-9C03-2FED3F6D669C}" type="datetimeFigureOut">
              <a:rPr lang="en-US"/>
              <a:pPr>
                <a:defRPr/>
              </a:pPr>
              <a:t>3/30/2014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0BDA66-D284-40E1-8C43-1E91D94D96C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0501A59-4713-4476-91DE-447D71424CD1}" type="datetimeFigureOut">
              <a:rPr lang="en-US"/>
              <a:pPr>
                <a:defRPr/>
              </a:pPr>
              <a:t>3/30/2014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F1B05C6-F7EF-44C4-B66F-5D4B3B8DCF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1430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 </a:t>
            </a:r>
          </a:p>
          <a:p>
            <a:pPr lvl="3"/>
            <a:r>
              <a:rPr lang="en-US" dirty="0" smtClean="0"/>
              <a:t>Fourth level</a:t>
            </a:r>
          </a:p>
          <a:p>
            <a:pPr lvl="4"/>
            <a:r>
              <a:rPr lang="en-US" dirty="0" smtClean="0"/>
              <a:t>Fifth level</a:t>
            </a:r>
          </a:p>
        </p:txBody>
      </p:sp>
      <p:grpSp>
        <p:nvGrpSpPr>
          <p:cNvPr id="2" name="Group 4"/>
          <p:cNvGrpSpPr>
            <a:grpSpLocks/>
          </p:cNvGrpSpPr>
          <p:nvPr/>
        </p:nvGrpSpPr>
        <p:grpSpPr bwMode="auto">
          <a:xfrm>
            <a:off x="0" y="990600"/>
            <a:ext cx="9132888" cy="25400"/>
            <a:chOff x="0" y="758"/>
            <a:chExt cx="5753" cy="16"/>
          </a:xfrm>
        </p:grpSpPr>
        <p:sp>
          <p:nvSpPr>
            <p:cNvPr id="696325" name="Rectangle 5"/>
            <p:cNvSpPr>
              <a:spLocks noChangeArrowheads="1"/>
            </p:cNvSpPr>
            <p:nvPr/>
          </p:nvSpPr>
          <p:spPr bwMode="auto">
            <a:xfrm>
              <a:off x="0" y="758"/>
              <a:ext cx="5753" cy="8"/>
            </a:xfrm>
            <a:prstGeom prst="rect">
              <a:avLst/>
            </a:prstGeom>
            <a:gradFill rotWithShape="0">
              <a:gsLst>
                <a:gs pos="0">
                  <a:srgbClr val="EBEBEB">
                    <a:gamma/>
                    <a:shade val="80000"/>
                    <a:invGamma/>
                  </a:srgbClr>
                </a:gs>
                <a:gs pos="50000">
                  <a:srgbClr val="EBEBEB"/>
                </a:gs>
                <a:gs pos="100000">
                  <a:srgbClr val="EBEBEB">
                    <a:gamma/>
                    <a:shade val="80000"/>
                    <a:invGamma/>
                  </a:srgbClr>
                </a:gs>
              </a:gsLst>
              <a:lin ang="0" scaled="1"/>
            </a:gradFill>
            <a:ln w="9525">
              <a:solidFill>
                <a:srgbClr val="9999FF"/>
              </a:solidFill>
              <a:miter lim="800000"/>
              <a:headEnd/>
              <a:tailEnd/>
            </a:ln>
            <a:effectLst/>
          </p:spPr>
          <p:txBody>
            <a:bodyPr wrap="none" anchor="ctr"/>
            <a:lstStyle/>
            <a:p>
              <a:pPr algn="ctr" eaLnBrk="0" hangingPunct="0">
                <a:defRPr/>
              </a:pPr>
              <a:endParaRPr lang="en-US" sz="1000" b="1">
                <a:solidFill>
                  <a:srgbClr val="000000"/>
                </a:solidFill>
              </a:endParaRPr>
            </a:p>
          </p:txBody>
        </p:sp>
        <p:sp>
          <p:nvSpPr>
            <p:cNvPr id="696326" name="Rectangle 6"/>
            <p:cNvSpPr>
              <a:spLocks noChangeArrowheads="1"/>
            </p:cNvSpPr>
            <p:nvPr/>
          </p:nvSpPr>
          <p:spPr bwMode="auto">
            <a:xfrm>
              <a:off x="0" y="770"/>
              <a:ext cx="5753" cy="4"/>
            </a:xfrm>
            <a:prstGeom prst="rect">
              <a:avLst/>
            </a:prstGeom>
            <a:gradFill rotWithShape="0">
              <a:gsLst>
                <a:gs pos="0">
                  <a:srgbClr val="CECECE">
                    <a:gamma/>
                    <a:shade val="60000"/>
                    <a:invGamma/>
                  </a:srgbClr>
                </a:gs>
                <a:gs pos="50000">
                  <a:srgbClr val="CECECE"/>
                </a:gs>
                <a:gs pos="100000">
                  <a:srgbClr val="CECECE">
                    <a:gamma/>
                    <a:shade val="60000"/>
                    <a:invGamma/>
                  </a:srgbClr>
                </a:gs>
              </a:gsLst>
              <a:lin ang="0" scaled="1"/>
            </a:gradFill>
            <a:ln w="9525">
              <a:solidFill>
                <a:srgbClr val="9999FF"/>
              </a:solidFill>
              <a:miter lim="800000"/>
              <a:headEnd/>
              <a:tailEnd/>
            </a:ln>
            <a:effectLst/>
          </p:spPr>
          <p:txBody>
            <a:bodyPr wrap="none" anchor="ctr"/>
            <a:lstStyle/>
            <a:p>
              <a:pPr algn="ctr" eaLnBrk="0" hangingPunct="0">
                <a:defRPr/>
              </a:pPr>
              <a:endParaRPr lang="en-US" sz="1000" b="1">
                <a:solidFill>
                  <a:srgbClr val="000000"/>
                </a:solidFill>
              </a:endParaRPr>
            </a:p>
          </p:txBody>
        </p:sp>
      </p:grpSp>
      <p:pic>
        <p:nvPicPr>
          <p:cNvPr id="1029" name="Picture 7" descr="logo"/>
          <p:cNvPicPr>
            <a:picLocks noChangeAspect="1" noChangeArrowheads="1"/>
          </p:cNvPicPr>
          <p:nvPr/>
        </p:nvPicPr>
        <p:blipFill>
          <a:blip r:embed="rId9"/>
          <a:srcRect/>
          <a:stretch>
            <a:fillRect/>
          </a:stretch>
        </p:blipFill>
        <p:spPr bwMode="auto">
          <a:xfrm>
            <a:off x="571500" y="6335713"/>
            <a:ext cx="838200" cy="315912"/>
          </a:xfrm>
          <a:prstGeom prst="rect">
            <a:avLst/>
          </a:prstGeom>
          <a:noFill/>
          <a:ln w="9525">
            <a:noFill/>
            <a:miter lim="800000"/>
            <a:headEnd/>
            <a:tailEnd/>
          </a:ln>
        </p:spPr>
      </p:pic>
      <p:sp>
        <p:nvSpPr>
          <p:cNvPr id="696328" name="Rectangle 8"/>
          <p:cNvSpPr>
            <a:spLocks noChangeArrowheads="1"/>
          </p:cNvSpPr>
          <p:nvPr/>
        </p:nvSpPr>
        <p:spPr bwMode="auto">
          <a:xfrm flipV="1">
            <a:off x="533400" y="6248400"/>
            <a:ext cx="7772400" cy="9525"/>
          </a:xfrm>
          <a:prstGeom prst="rect">
            <a:avLst/>
          </a:prstGeom>
          <a:solidFill>
            <a:srgbClr val="9999FF"/>
          </a:solidFill>
          <a:ln w="2540">
            <a:solidFill>
              <a:srgbClr val="9999FF"/>
            </a:solidFill>
            <a:miter lim="800000"/>
            <a:headEnd/>
            <a:tailEnd/>
          </a:ln>
          <a:effectLst/>
        </p:spPr>
        <p:txBody>
          <a:bodyPr wrap="none" anchor="ctr"/>
          <a:lstStyle/>
          <a:p>
            <a:pPr algn="ctr" eaLnBrk="0" hangingPunct="0">
              <a:defRPr/>
            </a:pPr>
            <a:endParaRPr lang="en-US" sz="1000" b="1">
              <a:solidFill>
                <a:srgbClr val="000000"/>
              </a:solidFill>
            </a:endParaRPr>
          </a:p>
        </p:txBody>
      </p:sp>
      <p:sp>
        <p:nvSpPr>
          <p:cNvPr id="696329" name="Text Box 9"/>
          <p:cNvSpPr txBox="1">
            <a:spLocks noChangeArrowheads="1"/>
          </p:cNvSpPr>
          <p:nvPr/>
        </p:nvSpPr>
        <p:spPr bwMode="auto">
          <a:xfrm>
            <a:off x="5402262" y="6362700"/>
            <a:ext cx="3360738" cy="228600"/>
          </a:xfrm>
          <a:prstGeom prst="rect">
            <a:avLst/>
          </a:prstGeom>
          <a:noFill/>
          <a:ln w="9525">
            <a:noFill/>
            <a:miter lim="800000"/>
            <a:headEnd/>
            <a:tailEnd/>
          </a:ln>
        </p:spPr>
        <p:txBody>
          <a:bodyPr/>
          <a:lstStyle/>
          <a:p>
            <a:pPr algn="r" eaLnBrk="0" hangingPunct="0">
              <a:defRPr/>
            </a:pPr>
            <a:r>
              <a:rPr lang="en-US" sz="1000" b="1" i="1" dirty="0">
                <a:solidFill>
                  <a:srgbClr val="777777"/>
                </a:solidFill>
              </a:rPr>
              <a:t>Strategic Solutions through Optimization Science</a:t>
            </a:r>
            <a:endParaRPr lang="en-US" sz="1000" b="1" dirty="0">
              <a:solidFill>
                <a:srgbClr val="4D4D4D"/>
              </a:solidFill>
            </a:endParaRPr>
          </a:p>
        </p:txBody>
      </p:sp>
      <p:sp>
        <p:nvSpPr>
          <p:cNvPr id="696330" name="Rectangle 10"/>
          <p:cNvSpPr>
            <a:spLocks noChangeArrowheads="1"/>
          </p:cNvSpPr>
          <p:nvPr/>
        </p:nvSpPr>
        <p:spPr bwMode="auto">
          <a:xfrm flipV="1">
            <a:off x="914400" y="6248400"/>
            <a:ext cx="7772400" cy="9525"/>
          </a:xfrm>
          <a:prstGeom prst="rect">
            <a:avLst/>
          </a:prstGeom>
          <a:solidFill>
            <a:srgbClr val="9999FF"/>
          </a:solidFill>
          <a:ln w="2540">
            <a:solidFill>
              <a:srgbClr val="9999FF"/>
            </a:solidFill>
            <a:miter lim="800000"/>
            <a:headEnd/>
            <a:tailEnd/>
          </a:ln>
          <a:effectLst/>
        </p:spPr>
        <p:txBody>
          <a:bodyPr wrap="none" anchor="ctr"/>
          <a:lstStyle/>
          <a:p>
            <a:pPr algn="ctr" eaLnBrk="0" hangingPunct="0">
              <a:defRPr/>
            </a:pPr>
            <a:endParaRPr lang="en-US" sz="1000" b="1">
              <a:solidFill>
                <a:srgbClr val="000000"/>
              </a:solidFill>
            </a:endParaRPr>
          </a:p>
        </p:txBody>
      </p:sp>
      <p:sp>
        <p:nvSpPr>
          <p:cNvPr id="696331" name="Rectangle 11"/>
          <p:cNvSpPr>
            <a:spLocks noChangeArrowheads="1"/>
          </p:cNvSpPr>
          <p:nvPr/>
        </p:nvSpPr>
        <p:spPr bwMode="auto">
          <a:xfrm flipV="1">
            <a:off x="533400" y="6248400"/>
            <a:ext cx="7772400" cy="9525"/>
          </a:xfrm>
          <a:prstGeom prst="rect">
            <a:avLst/>
          </a:prstGeom>
          <a:solidFill>
            <a:srgbClr val="9999FF"/>
          </a:solidFill>
          <a:ln w="2540">
            <a:solidFill>
              <a:srgbClr val="9999FF"/>
            </a:solidFill>
            <a:miter lim="800000"/>
            <a:headEnd/>
            <a:tailEnd/>
          </a:ln>
          <a:effectLst/>
        </p:spPr>
        <p:txBody>
          <a:bodyPr wrap="none" anchor="ctr"/>
          <a:lstStyle/>
          <a:p>
            <a:pPr algn="ctr" eaLnBrk="0" hangingPunct="0">
              <a:defRPr/>
            </a:pPr>
            <a:endParaRPr lang="en-US" sz="1000" b="1">
              <a:solidFill>
                <a:srgbClr val="000000"/>
              </a:solidFill>
            </a:endParaRPr>
          </a:p>
        </p:txBody>
      </p:sp>
    </p:spTree>
    <p:extLst>
      <p:ext uri="{BB962C8B-B14F-4D97-AF65-F5344CB8AC3E}">
        <p14:creationId xmlns:p14="http://schemas.microsoft.com/office/powerpoint/2010/main" val="137738044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rtl="0" eaLnBrk="1" fontAlgn="base" hangingPunct="1">
        <a:spcBef>
          <a:spcPct val="0"/>
        </a:spcBef>
        <a:spcAft>
          <a:spcPct val="0"/>
        </a:spcAft>
        <a:defRPr sz="2800">
          <a:solidFill>
            <a:srgbClr val="3333CC"/>
          </a:solidFill>
          <a:latin typeface="+mj-lt"/>
          <a:ea typeface="+mj-ea"/>
          <a:cs typeface="+mj-cs"/>
        </a:defRPr>
      </a:lvl1pPr>
      <a:lvl2pPr algn="l" rtl="0" eaLnBrk="1" fontAlgn="base" hangingPunct="1">
        <a:spcBef>
          <a:spcPct val="0"/>
        </a:spcBef>
        <a:spcAft>
          <a:spcPct val="0"/>
        </a:spcAft>
        <a:defRPr sz="2800">
          <a:solidFill>
            <a:srgbClr val="3333CC"/>
          </a:solidFill>
          <a:latin typeface="Arial" charset="0"/>
          <a:cs typeface="Arial" charset="0"/>
        </a:defRPr>
      </a:lvl2pPr>
      <a:lvl3pPr algn="l" rtl="0" eaLnBrk="1" fontAlgn="base" hangingPunct="1">
        <a:spcBef>
          <a:spcPct val="0"/>
        </a:spcBef>
        <a:spcAft>
          <a:spcPct val="0"/>
        </a:spcAft>
        <a:defRPr sz="2800">
          <a:solidFill>
            <a:srgbClr val="3333CC"/>
          </a:solidFill>
          <a:latin typeface="Arial" charset="0"/>
          <a:cs typeface="Arial" charset="0"/>
        </a:defRPr>
      </a:lvl3pPr>
      <a:lvl4pPr algn="l" rtl="0" eaLnBrk="1" fontAlgn="base" hangingPunct="1">
        <a:spcBef>
          <a:spcPct val="0"/>
        </a:spcBef>
        <a:spcAft>
          <a:spcPct val="0"/>
        </a:spcAft>
        <a:defRPr sz="2800">
          <a:solidFill>
            <a:srgbClr val="3333CC"/>
          </a:solidFill>
          <a:latin typeface="Arial" charset="0"/>
          <a:cs typeface="Arial" charset="0"/>
        </a:defRPr>
      </a:lvl4pPr>
      <a:lvl5pPr algn="l" rtl="0" eaLnBrk="1" fontAlgn="base" hangingPunct="1">
        <a:spcBef>
          <a:spcPct val="0"/>
        </a:spcBef>
        <a:spcAft>
          <a:spcPct val="0"/>
        </a:spcAft>
        <a:defRPr sz="2800">
          <a:solidFill>
            <a:srgbClr val="3333CC"/>
          </a:solidFill>
          <a:latin typeface="Arial" charset="0"/>
          <a:cs typeface="Arial" charset="0"/>
        </a:defRPr>
      </a:lvl5pPr>
      <a:lvl6pPr marL="457200" algn="l" rtl="0" eaLnBrk="1" fontAlgn="base" hangingPunct="1">
        <a:spcBef>
          <a:spcPct val="0"/>
        </a:spcBef>
        <a:spcAft>
          <a:spcPct val="0"/>
        </a:spcAft>
        <a:defRPr sz="2800">
          <a:solidFill>
            <a:srgbClr val="3333CC"/>
          </a:solidFill>
          <a:latin typeface="Arial" charset="0"/>
          <a:cs typeface="Arial" charset="0"/>
        </a:defRPr>
      </a:lvl6pPr>
      <a:lvl7pPr marL="914400" algn="l" rtl="0" eaLnBrk="1" fontAlgn="base" hangingPunct="1">
        <a:spcBef>
          <a:spcPct val="0"/>
        </a:spcBef>
        <a:spcAft>
          <a:spcPct val="0"/>
        </a:spcAft>
        <a:defRPr sz="2800">
          <a:solidFill>
            <a:srgbClr val="3333CC"/>
          </a:solidFill>
          <a:latin typeface="Arial" charset="0"/>
          <a:cs typeface="Arial" charset="0"/>
        </a:defRPr>
      </a:lvl7pPr>
      <a:lvl8pPr marL="1371600" algn="l" rtl="0" eaLnBrk="1" fontAlgn="base" hangingPunct="1">
        <a:spcBef>
          <a:spcPct val="0"/>
        </a:spcBef>
        <a:spcAft>
          <a:spcPct val="0"/>
        </a:spcAft>
        <a:defRPr sz="2800">
          <a:solidFill>
            <a:srgbClr val="3333CC"/>
          </a:solidFill>
          <a:latin typeface="Arial" charset="0"/>
          <a:cs typeface="Arial" charset="0"/>
        </a:defRPr>
      </a:lvl8pPr>
      <a:lvl9pPr marL="1828800" algn="l" rtl="0" eaLnBrk="1" fontAlgn="base" hangingPunct="1">
        <a:spcBef>
          <a:spcPct val="0"/>
        </a:spcBef>
        <a:spcAft>
          <a:spcPct val="0"/>
        </a:spcAft>
        <a:defRPr sz="2800">
          <a:solidFill>
            <a:srgbClr val="3333CC"/>
          </a:solidFill>
          <a:latin typeface="Arial" charset="0"/>
          <a:cs typeface="Arial" charset="0"/>
        </a:defRPr>
      </a:lvl9pPr>
    </p:titleStyle>
    <p:bodyStyle>
      <a:lvl1pPr marL="342900" indent="-342900" algn="l" rtl="0" eaLnBrk="1" fontAlgn="base" hangingPunct="1">
        <a:spcBef>
          <a:spcPct val="20000"/>
        </a:spcBef>
        <a:spcAft>
          <a:spcPct val="0"/>
        </a:spcAft>
        <a:buFont typeface="Wingdings" pitchFamily="2" charset="2"/>
        <a:buChar char="Ø"/>
        <a:defRPr sz="2400">
          <a:solidFill>
            <a:srgbClr val="006699"/>
          </a:solidFill>
          <a:latin typeface="+mn-lt"/>
          <a:ea typeface="+mn-ea"/>
          <a:cs typeface="+mn-cs"/>
        </a:defRPr>
      </a:lvl1pPr>
      <a:lvl2pPr marL="742950" indent="-285750" algn="l" rtl="0" eaLnBrk="1" fontAlgn="base" hangingPunct="1">
        <a:spcBef>
          <a:spcPct val="20000"/>
        </a:spcBef>
        <a:spcAft>
          <a:spcPct val="0"/>
        </a:spcAft>
        <a:buClr>
          <a:srgbClr val="006666"/>
        </a:buClr>
        <a:buFont typeface="Symbol" pitchFamily="18" charset="2"/>
        <a:buChar char="·"/>
        <a:defRPr sz="2000">
          <a:solidFill>
            <a:srgbClr val="336600"/>
          </a:solidFill>
          <a:latin typeface="+mn-lt"/>
          <a:cs typeface="+mn-cs"/>
        </a:defRPr>
      </a:lvl2pPr>
      <a:lvl3pPr marL="1143000" indent="-228600" algn="l" rtl="0" eaLnBrk="1" fontAlgn="base" hangingPunct="1">
        <a:spcBef>
          <a:spcPct val="20000"/>
        </a:spcBef>
        <a:spcAft>
          <a:spcPct val="0"/>
        </a:spcAft>
        <a:buClr>
          <a:srgbClr val="006600"/>
        </a:buClr>
        <a:buFont typeface="Times New Roman" pitchFamily="18" charset="0"/>
        <a:buChar char="»"/>
        <a:defRPr sz="1800">
          <a:solidFill>
            <a:srgbClr val="3333CC"/>
          </a:solidFill>
          <a:latin typeface="+mn-lt"/>
          <a:cs typeface="+mn-cs"/>
        </a:defRPr>
      </a:lvl3pPr>
      <a:lvl4pPr marL="1600200" indent="-228600" algn="l" rtl="0" eaLnBrk="1" fontAlgn="base" hangingPunct="1">
        <a:spcBef>
          <a:spcPct val="20000"/>
        </a:spcBef>
        <a:spcAft>
          <a:spcPct val="0"/>
        </a:spcAft>
        <a:buClr>
          <a:srgbClr val="666633"/>
        </a:buClr>
        <a:buFont typeface="Arial" charset="0"/>
        <a:buChar char="–"/>
        <a:defRPr sz="1600">
          <a:solidFill>
            <a:srgbClr val="666633"/>
          </a:solidFill>
          <a:latin typeface="+mn-lt"/>
          <a:cs typeface="+mn-cs"/>
        </a:defRPr>
      </a:lvl4pPr>
      <a:lvl5pPr marL="2057400" indent="-228600" algn="l" rtl="0" eaLnBrk="1" fontAlgn="base" hangingPunct="1">
        <a:spcBef>
          <a:spcPct val="20000"/>
        </a:spcBef>
        <a:spcAft>
          <a:spcPct val="0"/>
        </a:spcAft>
        <a:buFont typeface="Arial" charset="0"/>
        <a:buChar char="»"/>
        <a:defRPr sz="1400">
          <a:solidFill>
            <a:schemeClr val="tx1"/>
          </a:solidFill>
          <a:latin typeface="+mn-lt"/>
          <a:cs typeface="+mn-cs"/>
        </a:defRPr>
      </a:lvl5pPr>
      <a:lvl6pPr marL="2514600" indent="-228600" algn="l" rtl="0" eaLnBrk="1" fontAlgn="base" hangingPunct="1">
        <a:spcBef>
          <a:spcPct val="20000"/>
        </a:spcBef>
        <a:spcAft>
          <a:spcPct val="0"/>
        </a:spcAft>
        <a:buFont typeface="Arial" charset="0"/>
        <a:buChar char="»"/>
        <a:defRPr sz="1400">
          <a:solidFill>
            <a:schemeClr val="tx1"/>
          </a:solidFill>
          <a:latin typeface="+mn-lt"/>
          <a:cs typeface="+mn-cs"/>
        </a:defRPr>
      </a:lvl6pPr>
      <a:lvl7pPr marL="2971800" indent="-228600" algn="l" rtl="0" eaLnBrk="1" fontAlgn="base" hangingPunct="1">
        <a:spcBef>
          <a:spcPct val="20000"/>
        </a:spcBef>
        <a:spcAft>
          <a:spcPct val="0"/>
        </a:spcAft>
        <a:buFont typeface="Arial" charset="0"/>
        <a:buChar char="»"/>
        <a:defRPr sz="1400">
          <a:solidFill>
            <a:schemeClr val="tx1"/>
          </a:solidFill>
          <a:latin typeface="+mn-lt"/>
          <a:cs typeface="+mn-cs"/>
        </a:defRPr>
      </a:lvl7pPr>
      <a:lvl8pPr marL="3429000" indent="-228600" algn="l" rtl="0" eaLnBrk="1" fontAlgn="base" hangingPunct="1">
        <a:spcBef>
          <a:spcPct val="20000"/>
        </a:spcBef>
        <a:spcAft>
          <a:spcPct val="0"/>
        </a:spcAft>
        <a:buFont typeface="Arial" charset="0"/>
        <a:buChar char="»"/>
        <a:defRPr sz="1400">
          <a:solidFill>
            <a:schemeClr val="tx1"/>
          </a:solidFill>
          <a:latin typeface="+mn-lt"/>
          <a:cs typeface="+mn-cs"/>
        </a:defRPr>
      </a:lvl8pPr>
      <a:lvl9pPr marL="3886200" indent="-228600" algn="l" rtl="0" eaLnBrk="1" fontAlgn="base" hangingPunct="1">
        <a:spcBef>
          <a:spcPct val="20000"/>
        </a:spcBef>
        <a:spcAft>
          <a:spcPct val="0"/>
        </a:spcAft>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emf"/><Relationship Id="rId5" Type="http://schemas.openxmlformats.org/officeDocument/2006/relationships/package" Target="../embeddings/Microsoft_Excel_Worksheet4.xlsx"/><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8" Type="http://schemas.openxmlformats.org/officeDocument/2006/relationships/package" Target="../embeddings/Microsoft_Excel_Worksheet6.xlsx"/><Relationship Id="rId3" Type="http://schemas.openxmlformats.org/officeDocument/2006/relationships/notesSlide" Target="../notesSlides/notesSlide11.xml"/><Relationship Id="rId7"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emf"/><Relationship Id="rId5" Type="http://schemas.openxmlformats.org/officeDocument/2006/relationships/package" Target="../embeddings/Microsoft_Excel_Worksheet5.xlsx"/><Relationship Id="rId10" Type="http://schemas.openxmlformats.org/officeDocument/2006/relationships/chart" Target="../charts/chart3.xml"/><Relationship Id="rId4" Type="http://schemas.openxmlformats.org/officeDocument/2006/relationships/image" Target="../media/image2.emf"/><Relationship Id="rId9"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3.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2.emf"/><Relationship Id="rId9"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package" Target="../embeddings/Microsoft_Excel_Worksheet1.xlsx"/><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8" Type="http://schemas.openxmlformats.org/officeDocument/2006/relationships/package" Target="../embeddings/Microsoft_Excel_Worksheet3.xlsx"/><Relationship Id="rId3" Type="http://schemas.openxmlformats.org/officeDocument/2006/relationships/notesSlide" Target="../notesSlides/notesSlide9.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Excel_Worksheet2.xlsx"/><Relationship Id="rId5" Type="http://schemas.openxmlformats.org/officeDocument/2006/relationships/chart" Target="../charts/chart1.xml"/><Relationship Id="rId4" Type="http://schemas.openxmlformats.org/officeDocument/2006/relationships/image" Target="../media/image2.emf"/><Relationship Id="rId9"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469" y="944940"/>
            <a:ext cx="7323931" cy="1569660"/>
          </a:xfrm>
          <a:prstGeom prst="rect">
            <a:avLst/>
          </a:prstGeom>
          <a:noFill/>
        </p:spPr>
        <p:txBody>
          <a:bodyPr wrap="square">
            <a:spAutoFit/>
          </a:bodyPr>
          <a:lstStyle/>
          <a:p>
            <a:pPr algn="ctr">
              <a:defRPr/>
            </a:pPr>
            <a:r>
              <a:rPr lang="en-US" sz="3200" b="1" dirty="0">
                <a:ln w="1905"/>
                <a:solidFill>
                  <a:srgbClr val="0F04EA"/>
                </a:solidFill>
                <a:effectLst>
                  <a:innerShdw blurRad="69850" dist="43180" dir="5400000">
                    <a:srgbClr val="000000">
                      <a:alpha val="65000"/>
                    </a:srgbClr>
                  </a:innerShdw>
                </a:effectLst>
              </a:rPr>
              <a:t>Optimization Approach for Managing Integrated Petrochemical Business Planning</a:t>
            </a:r>
          </a:p>
        </p:txBody>
      </p:sp>
      <p:cxnSp>
        <p:nvCxnSpPr>
          <p:cNvPr id="6" name="Straight Connector 5"/>
          <p:cNvCxnSpPr/>
          <p:nvPr/>
        </p:nvCxnSpPr>
        <p:spPr>
          <a:xfrm>
            <a:off x="304800" y="762000"/>
            <a:ext cx="8534400" cy="1588"/>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8600" y="2667000"/>
            <a:ext cx="8534400" cy="1588"/>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 y="609600"/>
            <a:ext cx="8534400" cy="1588"/>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3079" name="Picture 1"/>
          <p:cNvPicPr>
            <a:picLocks noChangeAspect="1" noChangeArrowheads="1"/>
          </p:cNvPicPr>
          <p:nvPr/>
        </p:nvPicPr>
        <p:blipFill>
          <a:blip r:embed="rId3"/>
          <a:srcRect/>
          <a:stretch>
            <a:fillRect/>
          </a:stretch>
        </p:blipFill>
        <p:spPr bwMode="auto">
          <a:xfrm>
            <a:off x="58737" y="6011840"/>
            <a:ext cx="2532063" cy="846160"/>
          </a:xfrm>
          <a:prstGeom prst="rect">
            <a:avLst/>
          </a:prstGeom>
          <a:noFill/>
          <a:ln w="9525">
            <a:noFill/>
            <a:miter lim="800000"/>
            <a:headEnd/>
            <a:tailEnd/>
          </a:ln>
        </p:spPr>
      </p:pic>
      <p:sp>
        <p:nvSpPr>
          <p:cNvPr id="3080" name="TextBox 10"/>
          <p:cNvSpPr txBox="1">
            <a:spLocks noChangeArrowheads="1"/>
          </p:cNvSpPr>
          <p:nvPr/>
        </p:nvSpPr>
        <p:spPr bwMode="auto">
          <a:xfrm>
            <a:off x="762000" y="2895600"/>
            <a:ext cx="7628731" cy="2862322"/>
          </a:xfrm>
          <a:prstGeom prst="rect">
            <a:avLst/>
          </a:prstGeom>
          <a:noFill/>
          <a:ln w="9525">
            <a:noFill/>
            <a:miter lim="800000"/>
            <a:headEnd/>
            <a:tailEnd/>
          </a:ln>
        </p:spPr>
        <p:txBody>
          <a:bodyPr wrap="square">
            <a:spAutoFit/>
          </a:bodyPr>
          <a:lstStyle/>
          <a:p>
            <a:pPr algn="ctr"/>
            <a:endParaRPr lang="en-US" dirty="0"/>
          </a:p>
          <a:p>
            <a:pPr algn="ctr"/>
            <a:r>
              <a:rPr lang="en-US" b="1" dirty="0" smtClean="0">
                <a:solidFill>
                  <a:srgbClr val="002060"/>
                </a:solidFill>
              </a:rPr>
              <a:t>Suryo Widyanto</a:t>
            </a:r>
            <a:r>
              <a:rPr lang="en-US" b="1" dirty="0">
                <a:solidFill>
                  <a:srgbClr val="002060"/>
                </a:solidFill>
              </a:rPr>
              <a:t>, Wisni </a:t>
            </a:r>
            <a:r>
              <a:rPr lang="en-US" b="1" dirty="0" smtClean="0">
                <a:solidFill>
                  <a:srgbClr val="002060"/>
                </a:solidFill>
              </a:rPr>
              <a:t>R Handayani, </a:t>
            </a:r>
            <a:r>
              <a:rPr lang="en-US" b="1" dirty="0" smtClean="0"/>
              <a:t>Supriyanto Suparno</a:t>
            </a:r>
            <a:endParaRPr lang="en-US" b="1" dirty="0"/>
          </a:p>
          <a:p>
            <a:pPr algn="ctr"/>
            <a:r>
              <a:rPr lang="en-US" b="1" dirty="0" smtClean="0"/>
              <a:t>PT</a:t>
            </a:r>
            <a:r>
              <a:rPr lang="en-US" b="1" dirty="0"/>
              <a:t>. Chandra Asri </a:t>
            </a:r>
            <a:r>
              <a:rPr lang="en-US" b="1" dirty="0" smtClean="0"/>
              <a:t>Petrochemical (CAP)</a:t>
            </a:r>
          </a:p>
          <a:p>
            <a:pPr algn="ctr"/>
            <a:r>
              <a:rPr lang="en-US" b="1" dirty="0" smtClean="0"/>
              <a:t>Indonesia</a:t>
            </a:r>
            <a:endParaRPr lang="en-US" b="1" dirty="0"/>
          </a:p>
          <a:p>
            <a:pPr algn="ctr"/>
            <a:endParaRPr lang="en-US" sz="2400" b="1" dirty="0" smtClean="0"/>
          </a:p>
          <a:p>
            <a:pPr algn="ctr"/>
            <a:r>
              <a:rPr lang="en-US" b="1" dirty="0"/>
              <a:t>Arturo Cervantes and Bhieng Tjoa</a:t>
            </a:r>
          </a:p>
          <a:p>
            <a:pPr algn="ctr"/>
            <a:r>
              <a:rPr lang="en-US" b="1" dirty="0" smtClean="0"/>
              <a:t>Optience</a:t>
            </a:r>
            <a:endParaRPr lang="en-US" b="1" dirty="0"/>
          </a:p>
          <a:p>
            <a:pPr algn="ctr"/>
            <a:r>
              <a:rPr lang="en-US" b="1" dirty="0"/>
              <a:t>USA</a:t>
            </a:r>
          </a:p>
          <a:p>
            <a:pPr algn="ctr"/>
            <a:endParaRPr lang="en-US" sz="2400" b="1" dirty="0"/>
          </a:p>
        </p:txBody>
      </p:sp>
      <p:pic>
        <p:nvPicPr>
          <p:cNvPr id="7170" name="Picture 2" descr="opti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5773" y="6173834"/>
            <a:ext cx="1360487" cy="5317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24000"/>
            <a:ext cx="8229600" cy="487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8" name="TextBox 5"/>
          <p:cNvSpPr txBox="1">
            <a:spLocks noChangeArrowheads="1"/>
          </p:cNvSpPr>
          <p:nvPr/>
        </p:nvSpPr>
        <p:spPr bwMode="auto">
          <a:xfrm>
            <a:off x="609600" y="1558552"/>
            <a:ext cx="7391400" cy="369332"/>
          </a:xfrm>
          <a:prstGeom prst="rect">
            <a:avLst/>
          </a:prstGeom>
          <a:noFill/>
          <a:ln w="9525">
            <a:noFill/>
            <a:miter lim="800000"/>
            <a:headEnd/>
            <a:tailEnd/>
          </a:ln>
        </p:spPr>
        <p:txBody>
          <a:bodyPr wrap="square">
            <a:spAutoFit/>
          </a:bodyPr>
          <a:lstStyle/>
          <a:p>
            <a:r>
              <a:rPr lang="en-US" b="1" i="1" dirty="0" smtClean="0">
                <a:solidFill>
                  <a:srgbClr val="002060"/>
                </a:solidFill>
              </a:rPr>
              <a:t>Recommend on Selling Price / Quantity</a:t>
            </a:r>
            <a:endParaRPr lang="en-US" b="1" i="1" dirty="0">
              <a:solidFill>
                <a:srgbClr val="002060"/>
              </a:solidFill>
            </a:endParaRPr>
          </a:p>
        </p:txBody>
      </p:sp>
      <p:pic>
        <p:nvPicPr>
          <p:cNvPr id="11278" name="Picture 1"/>
          <p:cNvPicPr>
            <a:picLocks noChangeAspect="1" noChangeArrowheads="1"/>
          </p:cNvPicPr>
          <p:nvPr/>
        </p:nvPicPr>
        <p:blipFill>
          <a:blip r:embed="rId4"/>
          <a:srcRect/>
          <a:stretch>
            <a:fillRect/>
          </a:stretch>
        </p:blipFill>
        <p:spPr bwMode="auto">
          <a:xfrm>
            <a:off x="6715125" y="304800"/>
            <a:ext cx="1971675" cy="695325"/>
          </a:xfrm>
          <a:prstGeom prst="rect">
            <a:avLst/>
          </a:prstGeom>
          <a:noFill/>
          <a:ln w="9525">
            <a:noFill/>
            <a:miter lim="800000"/>
            <a:headEnd/>
            <a:tailEnd/>
          </a:ln>
        </p:spPr>
      </p:pic>
      <p:sp>
        <p:nvSpPr>
          <p:cNvPr id="14" name="TextBox 15"/>
          <p:cNvSpPr txBox="1">
            <a:spLocks noChangeArrowheads="1"/>
          </p:cNvSpPr>
          <p:nvPr/>
        </p:nvSpPr>
        <p:spPr bwMode="auto">
          <a:xfrm>
            <a:off x="838200" y="4343400"/>
            <a:ext cx="6934200" cy="338554"/>
          </a:xfrm>
          <a:prstGeom prst="rect">
            <a:avLst/>
          </a:prstGeom>
          <a:noFill/>
          <a:ln w="9525">
            <a:noFill/>
            <a:miter lim="800000"/>
            <a:headEnd/>
            <a:tailEnd/>
          </a:ln>
        </p:spPr>
        <p:txBody>
          <a:bodyPr wrap="square">
            <a:spAutoFit/>
          </a:bodyPr>
          <a:lstStyle/>
          <a:p>
            <a:pPr marL="285750" indent="-285750">
              <a:buFont typeface="Arial" pitchFamily="34" charset="0"/>
              <a:buChar char="•"/>
            </a:pPr>
            <a:r>
              <a:rPr lang="en-US" sz="1600" dirty="0" smtClean="0"/>
              <a:t>Relative margin of the sales is indicated by the shadow price</a:t>
            </a:r>
          </a:p>
        </p:txBody>
      </p:sp>
      <p:sp>
        <p:nvSpPr>
          <p:cNvPr id="16" name="Title 1"/>
          <p:cNvSpPr>
            <a:spLocks noGrp="1"/>
          </p:cNvSpPr>
          <p:nvPr>
            <p:ph type="title"/>
          </p:nvPr>
        </p:nvSpPr>
        <p:spPr>
          <a:xfrm>
            <a:off x="457200" y="274638"/>
            <a:ext cx="8229600" cy="1143000"/>
          </a:xfrm>
          <a:ln w="25400">
            <a:solidFill>
              <a:schemeClr val="tx1"/>
            </a:solidFill>
          </a:ln>
        </p:spPr>
        <p:txBody>
          <a:bodyPr/>
          <a:lstStyle/>
          <a:p>
            <a:pPr algn="l">
              <a:defRPr/>
            </a:pPr>
            <a:r>
              <a:rPr lang="en-US" sz="4000" b="1" dirty="0">
                <a:solidFill>
                  <a:srgbClr val="0F04EA"/>
                </a:solidFill>
              </a:rPr>
              <a:t>Advanced Optimization</a:t>
            </a:r>
            <a:r>
              <a:rPr lang="en-US" sz="6000" b="1" dirty="0">
                <a:solidFill>
                  <a:schemeClr val="accent6">
                    <a:lumMod val="75000"/>
                  </a:schemeClr>
                </a:solidFill>
              </a:rPr>
              <a:t/>
            </a:r>
            <a:br>
              <a:rPr lang="en-US" sz="6000" b="1" dirty="0">
                <a:solidFill>
                  <a:schemeClr val="accent6">
                    <a:lumMod val="75000"/>
                  </a:schemeClr>
                </a:solidFill>
              </a:rPr>
            </a:br>
            <a:r>
              <a:rPr lang="en-US" sz="3000" b="1" i="1" dirty="0">
                <a:solidFill>
                  <a:schemeClr val="accent6">
                    <a:lumMod val="75000"/>
                  </a:schemeClr>
                </a:solidFill>
              </a:rPr>
              <a:t>Example: Planning Case – </a:t>
            </a:r>
            <a:r>
              <a:rPr lang="en-US" sz="3000" b="1" i="1" dirty="0" smtClean="0">
                <a:solidFill>
                  <a:schemeClr val="accent6">
                    <a:lumMod val="75000"/>
                  </a:schemeClr>
                </a:solidFill>
              </a:rPr>
              <a:t>Product Demands</a:t>
            </a:r>
          </a:p>
        </p:txBody>
      </p:sp>
      <p:graphicFrame>
        <p:nvGraphicFramePr>
          <p:cNvPr id="2" name="Object 1"/>
          <p:cNvGraphicFramePr>
            <a:graphicFrameLocks noChangeAspect="1"/>
          </p:cNvGraphicFramePr>
          <p:nvPr>
            <p:extLst>
              <p:ext uri="{D42A27DB-BD31-4B8C-83A1-F6EECF244321}">
                <p14:modId xmlns:p14="http://schemas.microsoft.com/office/powerpoint/2010/main" val="2086239867"/>
              </p:ext>
            </p:extLst>
          </p:nvPr>
        </p:nvGraphicFramePr>
        <p:xfrm>
          <a:off x="1028700" y="2133600"/>
          <a:ext cx="7086600" cy="1937495"/>
        </p:xfrm>
        <a:graphic>
          <a:graphicData uri="http://schemas.openxmlformats.org/presentationml/2006/ole">
            <mc:AlternateContent xmlns:mc="http://schemas.openxmlformats.org/markup-compatibility/2006">
              <mc:Choice xmlns:v="urn:schemas-microsoft-com:vml" Requires="v">
                <p:oleObj spid="_x0000_s4209" name="Worksheet" r:id="rId5" imgW="6410213" imgH="1752488" progId="Excel.Sheet.12">
                  <p:embed/>
                </p:oleObj>
              </mc:Choice>
              <mc:Fallback>
                <p:oleObj name="Worksheet" r:id="rId5" imgW="6410213" imgH="1752488" progId="Excel.Sheet.12">
                  <p:embed/>
                  <p:pic>
                    <p:nvPicPr>
                      <p:cNvPr id="0" name=""/>
                      <p:cNvPicPr/>
                      <p:nvPr/>
                    </p:nvPicPr>
                    <p:blipFill>
                      <a:blip r:embed="rId6"/>
                      <a:stretch>
                        <a:fillRect/>
                      </a:stretch>
                    </p:blipFill>
                    <p:spPr>
                      <a:xfrm>
                        <a:off x="1028700" y="2133600"/>
                        <a:ext cx="7086600" cy="1937495"/>
                      </a:xfrm>
                      <a:prstGeom prst="rect">
                        <a:avLst/>
                      </a:prstGeom>
                    </p:spPr>
                  </p:pic>
                </p:oleObj>
              </mc:Fallback>
            </mc:AlternateContent>
          </a:graphicData>
        </a:graphic>
      </p:graphicFrame>
      <p:sp>
        <p:nvSpPr>
          <p:cNvPr id="8" name="Rounded Rectangle 7"/>
          <p:cNvSpPr/>
          <p:nvPr/>
        </p:nvSpPr>
        <p:spPr>
          <a:xfrm>
            <a:off x="6135584" y="4800600"/>
            <a:ext cx="2362200" cy="1146488"/>
          </a:xfrm>
          <a:prstGeom prst="roundRect">
            <a:avLst/>
          </a:prstGeom>
          <a:solidFill>
            <a:srgbClr val="FFC000"/>
          </a:solid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result is used as guidance for sales people in product selling </a:t>
            </a:r>
            <a:r>
              <a:rPr lang="en-US" dirty="0" err="1" smtClean="0">
                <a:solidFill>
                  <a:schemeClr val="tx1"/>
                </a:solidFill>
              </a:rPr>
              <a:t>qty</a:t>
            </a:r>
            <a:r>
              <a:rPr lang="en-US" dirty="0" smtClean="0">
                <a:solidFill>
                  <a:schemeClr val="tx1"/>
                </a:solidFill>
              </a:rPr>
              <a:t> &amp; price.</a:t>
            </a:r>
            <a:endParaRPr lang="en-US" dirty="0">
              <a:solidFill>
                <a:schemeClr val="tx1"/>
              </a:solidFill>
            </a:endParaRPr>
          </a:p>
        </p:txBody>
      </p:sp>
    </p:spTree>
    <p:extLst>
      <p:ext uri="{BB962C8B-B14F-4D97-AF65-F5344CB8AC3E}">
        <p14:creationId xmlns:p14="http://schemas.microsoft.com/office/powerpoint/2010/main" val="1214819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24000"/>
            <a:ext cx="8229600" cy="487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8" name="TextBox 5"/>
          <p:cNvSpPr txBox="1">
            <a:spLocks noChangeArrowheads="1"/>
          </p:cNvSpPr>
          <p:nvPr/>
        </p:nvSpPr>
        <p:spPr bwMode="auto">
          <a:xfrm>
            <a:off x="609600" y="1558552"/>
            <a:ext cx="7391400" cy="369332"/>
          </a:xfrm>
          <a:prstGeom prst="rect">
            <a:avLst/>
          </a:prstGeom>
          <a:noFill/>
          <a:ln w="9525">
            <a:noFill/>
            <a:miter lim="800000"/>
            <a:headEnd/>
            <a:tailEnd/>
          </a:ln>
        </p:spPr>
        <p:txBody>
          <a:bodyPr wrap="square">
            <a:spAutoFit/>
          </a:bodyPr>
          <a:lstStyle/>
          <a:p>
            <a:r>
              <a:rPr lang="en-US" b="1" i="1" dirty="0" smtClean="0">
                <a:solidFill>
                  <a:srgbClr val="002060"/>
                </a:solidFill>
              </a:rPr>
              <a:t>Evaluate changing of the selling price</a:t>
            </a:r>
            <a:endParaRPr lang="en-US" b="1" i="1" dirty="0">
              <a:solidFill>
                <a:srgbClr val="002060"/>
              </a:solidFill>
            </a:endParaRPr>
          </a:p>
        </p:txBody>
      </p:sp>
      <p:pic>
        <p:nvPicPr>
          <p:cNvPr id="11278" name="Picture 1"/>
          <p:cNvPicPr>
            <a:picLocks noChangeAspect="1" noChangeArrowheads="1"/>
          </p:cNvPicPr>
          <p:nvPr/>
        </p:nvPicPr>
        <p:blipFill>
          <a:blip r:embed="rId4"/>
          <a:srcRect/>
          <a:stretch>
            <a:fillRect/>
          </a:stretch>
        </p:blipFill>
        <p:spPr bwMode="auto">
          <a:xfrm>
            <a:off x="6715125" y="304800"/>
            <a:ext cx="1971675" cy="695325"/>
          </a:xfrm>
          <a:prstGeom prst="rect">
            <a:avLst/>
          </a:prstGeom>
          <a:noFill/>
          <a:ln w="9525">
            <a:noFill/>
            <a:miter lim="800000"/>
            <a:headEnd/>
            <a:tailEnd/>
          </a:ln>
        </p:spPr>
      </p:pic>
      <p:sp>
        <p:nvSpPr>
          <p:cNvPr id="14" name="TextBox 15"/>
          <p:cNvSpPr txBox="1">
            <a:spLocks noChangeArrowheads="1"/>
          </p:cNvSpPr>
          <p:nvPr/>
        </p:nvSpPr>
        <p:spPr bwMode="auto">
          <a:xfrm>
            <a:off x="825708" y="5257800"/>
            <a:ext cx="7489066" cy="830997"/>
          </a:xfrm>
          <a:prstGeom prst="rect">
            <a:avLst/>
          </a:prstGeom>
          <a:noFill/>
          <a:ln w="9525">
            <a:noFill/>
            <a:miter lim="800000"/>
            <a:headEnd/>
            <a:tailEnd/>
          </a:ln>
        </p:spPr>
        <p:txBody>
          <a:bodyPr wrap="square">
            <a:spAutoFit/>
          </a:bodyPr>
          <a:lstStyle/>
          <a:p>
            <a:pPr marL="285750" indent="-285750">
              <a:buFont typeface="Arial" pitchFamily="34" charset="0"/>
              <a:buChar char="•"/>
            </a:pPr>
            <a:r>
              <a:rPr lang="en-US" sz="1600" dirty="0" smtClean="0"/>
              <a:t>As the model is integrated with </a:t>
            </a:r>
            <a:r>
              <a:rPr lang="en-US" sz="1600" dirty="0" smtClean="0">
                <a:solidFill>
                  <a:srgbClr val="C00000"/>
                </a:solidFill>
              </a:rPr>
              <a:t>downstream</a:t>
            </a:r>
            <a:r>
              <a:rPr lang="en-US" sz="1600" dirty="0" smtClean="0"/>
              <a:t> processes, the model will optimize to sell Ethylene as “</a:t>
            </a:r>
            <a:r>
              <a:rPr lang="en-US" sz="1600" dirty="0" smtClean="0">
                <a:solidFill>
                  <a:srgbClr val="C00000"/>
                </a:solidFill>
              </a:rPr>
              <a:t>ethylene</a:t>
            </a:r>
            <a:r>
              <a:rPr lang="en-US" sz="1600" dirty="0" smtClean="0"/>
              <a:t>” or “</a:t>
            </a:r>
            <a:r>
              <a:rPr lang="en-US" sz="1600" dirty="0" smtClean="0">
                <a:solidFill>
                  <a:srgbClr val="C00000"/>
                </a:solidFill>
              </a:rPr>
              <a:t>down stream product</a:t>
            </a:r>
            <a:r>
              <a:rPr lang="en-US" sz="1600" dirty="0" smtClean="0"/>
              <a:t>” based the selling price of each product </a:t>
            </a:r>
          </a:p>
        </p:txBody>
      </p:sp>
      <p:sp>
        <p:nvSpPr>
          <p:cNvPr id="16" name="Title 1"/>
          <p:cNvSpPr>
            <a:spLocks noGrp="1"/>
          </p:cNvSpPr>
          <p:nvPr>
            <p:ph type="title"/>
          </p:nvPr>
        </p:nvSpPr>
        <p:spPr>
          <a:xfrm>
            <a:off x="457200" y="274638"/>
            <a:ext cx="8229600" cy="1143000"/>
          </a:xfrm>
          <a:ln w="25400">
            <a:solidFill>
              <a:schemeClr val="tx1"/>
            </a:solidFill>
          </a:ln>
        </p:spPr>
        <p:txBody>
          <a:bodyPr/>
          <a:lstStyle/>
          <a:p>
            <a:pPr algn="l">
              <a:defRPr/>
            </a:pPr>
            <a:r>
              <a:rPr lang="en-US" sz="4000" b="1" dirty="0">
                <a:solidFill>
                  <a:srgbClr val="0F04EA"/>
                </a:solidFill>
              </a:rPr>
              <a:t>Advanced Optimization</a:t>
            </a:r>
            <a:r>
              <a:rPr lang="en-US" sz="6000" b="1" dirty="0">
                <a:solidFill>
                  <a:schemeClr val="accent6">
                    <a:lumMod val="75000"/>
                  </a:schemeClr>
                </a:solidFill>
              </a:rPr>
              <a:t/>
            </a:r>
            <a:br>
              <a:rPr lang="en-US" sz="6000" b="1" dirty="0">
                <a:solidFill>
                  <a:schemeClr val="accent6">
                    <a:lumMod val="75000"/>
                  </a:schemeClr>
                </a:solidFill>
              </a:rPr>
            </a:br>
            <a:r>
              <a:rPr lang="en-US" sz="3000" b="1" i="1" dirty="0">
                <a:solidFill>
                  <a:schemeClr val="accent6">
                    <a:lumMod val="75000"/>
                  </a:schemeClr>
                </a:solidFill>
              </a:rPr>
              <a:t>Example: Planning Case </a:t>
            </a:r>
            <a:r>
              <a:rPr lang="en-US" sz="3000" b="1" i="1" dirty="0" smtClean="0">
                <a:solidFill>
                  <a:schemeClr val="accent6">
                    <a:lumMod val="75000"/>
                  </a:schemeClr>
                </a:solidFill>
              </a:rPr>
              <a:t>– Product Allocation</a:t>
            </a:r>
          </a:p>
        </p:txBody>
      </p:sp>
      <p:graphicFrame>
        <p:nvGraphicFramePr>
          <p:cNvPr id="2" name="Object 1"/>
          <p:cNvGraphicFramePr>
            <a:graphicFrameLocks noChangeAspect="1"/>
          </p:cNvGraphicFramePr>
          <p:nvPr>
            <p:extLst>
              <p:ext uri="{D42A27DB-BD31-4B8C-83A1-F6EECF244321}">
                <p14:modId xmlns:p14="http://schemas.microsoft.com/office/powerpoint/2010/main" val="2257371952"/>
              </p:ext>
            </p:extLst>
          </p:nvPr>
        </p:nvGraphicFramePr>
        <p:xfrm>
          <a:off x="882121" y="2039372"/>
          <a:ext cx="3432704" cy="990600"/>
        </p:xfrm>
        <a:graphic>
          <a:graphicData uri="http://schemas.openxmlformats.org/presentationml/2006/ole">
            <mc:AlternateContent xmlns:mc="http://schemas.openxmlformats.org/markup-compatibility/2006">
              <mc:Choice xmlns:v="urn:schemas-microsoft-com:vml" Requires="v">
                <p:oleObj spid="_x0000_s5344" name="Worksheet" r:id="rId5" imgW="4752849" imgH="1371533" progId="Excel.Sheet.12">
                  <p:embed/>
                </p:oleObj>
              </mc:Choice>
              <mc:Fallback>
                <p:oleObj name="Worksheet" r:id="rId5" imgW="4752849" imgH="1371533" progId="Excel.Sheet.12">
                  <p:embed/>
                  <p:pic>
                    <p:nvPicPr>
                      <p:cNvPr id="0" name=""/>
                      <p:cNvPicPr/>
                      <p:nvPr/>
                    </p:nvPicPr>
                    <p:blipFill>
                      <a:blip r:embed="rId6"/>
                      <a:stretch>
                        <a:fillRect/>
                      </a:stretch>
                    </p:blipFill>
                    <p:spPr>
                      <a:xfrm>
                        <a:off x="882121" y="2039372"/>
                        <a:ext cx="3432704" cy="990600"/>
                      </a:xfrm>
                      <a:prstGeom prst="rect">
                        <a:avLst/>
                      </a:prstGeom>
                    </p:spPr>
                  </p:pic>
                </p:oleObj>
              </mc:Fallback>
            </mc:AlternateContent>
          </a:graphicData>
        </a:graphic>
      </p:graphicFrame>
      <p:graphicFrame>
        <p:nvGraphicFramePr>
          <p:cNvPr id="11" name="Chart 10"/>
          <p:cNvGraphicFramePr>
            <a:graphicFrameLocks/>
          </p:cNvGraphicFramePr>
          <p:nvPr>
            <p:extLst>
              <p:ext uri="{D42A27DB-BD31-4B8C-83A1-F6EECF244321}">
                <p14:modId xmlns:p14="http://schemas.microsoft.com/office/powerpoint/2010/main" val="1382377314"/>
              </p:ext>
            </p:extLst>
          </p:nvPr>
        </p:nvGraphicFramePr>
        <p:xfrm>
          <a:off x="825708" y="3020447"/>
          <a:ext cx="3479592" cy="216115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6864927"/>
              </p:ext>
            </p:extLst>
          </p:nvPr>
        </p:nvGraphicFramePr>
        <p:xfrm>
          <a:off x="4724400" y="2039372"/>
          <a:ext cx="3409465" cy="990600"/>
        </p:xfrm>
        <a:graphic>
          <a:graphicData uri="http://schemas.openxmlformats.org/presentationml/2006/ole">
            <mc:AlternateContent xmlns:mc="http://schemas.openxmlformats.org/markup-compatibility/2006">
              <mc:Choice xmlns:v="urn:schemas-microsoft-com:vml" Requires="v">
                <p:oleObj spid="_x0000_s5345" name="Worksheet" r:id="rId8" imgW="4752849" imgH="1371533" progId="Excel.Sheet.12">
                  <p:embed/>
                </p:oleObj>
              </mc:Choice>
              <mc:Fallback>
                <p:oleObj name="Worksheet" r:id="rId8" imgW="4752849" imgH="1371533" progId="Excel.Sheet.12">
                  <p:embed/>
                  <p:pic>
                    <p:nvPicPr>
                      <p:cNvPr id="0" name=""/>
                      <p:cNvPicPr/>
                      <p:nvPr/>
                    </p:nvPicPr>
                    <p:blipFill>
                      <a:blip r:embed="rId9"/>
                      <a:stretch>
                        <a:fillRect/>
                      </a:stretch>
                    </p:blipFill>
                    <p:spPr>
                      <a:xfrm>
                        <a:off x="4724400" y="2039372"/>
                        <a:ext cx="3409465" cy="990600"/>
                      </a:xfrm>
                      <a:prstGeom prst="rect">
                        <a:avLst/>
                      </a:prstGeom>
                    </p:spPr>
                  </p:pic>
                </p:oleObj>
              </mc:Fallback>
            </mc:AlternateContent>
          </a:graphicData>
        </a:graphic>
      </p:graphicFrame>
      <p:graphicFrame>
        <p:nvGraphicFramePr>
          <p:cNvPr id="13" name="Chart 12"/>
          <p:cNvGraphicFramePr>
            <a:graphicFrameLocks/>
          </p:cNvGraphicFramePr>
          <p:nvPr>
            <p:extLst>
              <p:ext uri="{D42A27DB-BD31-4B8C-83A1-F6EECF244321}">
                <p14:modId xmlns:p14="http://schemas.microsoft.com/office/powerpoint/2010/main" val="4110575517"/>
              </p:ext>
            </p:extLst>
          </p:nvPr>
        </p:nvGraphicFramePr>
        <p:xfrm>
          <a:off x="4724400" y="3029972"/>
          <a:ext cx="3429000" cy="2133600"/>
        </p:xfrm>
        <a:graphic>
          <a:graphicData uri="http://schemas.openxmlformats.org/drawingml/2006/chart">
            <c:chart xmlns:c="http://schemas.openxmlformats.org/drawingml/2006/chart" xmlns:r="http://schemas.openxmlformats.org/officeDocument/2006/relationships" r:id="rId10"/>
          </a:graphicData>
        </a:graphic>
      </p:graphicFrame>
      <p:sp>
        <p:nvSpPr>
          <p:cNvPr id="12" name="Rounded Rectangle 11"/>
          <p:cNvSpPr/>
          <p:nvPr/>
        </p:nvSpPr>
        <p:spPr>
          <a:xfrm>
            <a:off x="5181600" y="5867400"/>
            <a:ext cx="3352800" cy="841688"/>
          </a:xfrm>
          <a:prstGeom prst="roundRect">
            <a:avLst/>
          </a:prstGeom>
          <a:solidFill>
            <a:srgbClr val="FFC000"/>
          </a:solid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It is used as guidance for us to decide what production and sales scenario.</a:t>
            </a:r>
            <a:endParaRPr lang="en-US" dirty="0">
              <a:solidFill>
                <a:schemeClr val="tx1"/>
              </a:solidFill>
            </a:endParaRPr>
          </a:p>
        </p:txBody>
      </p:sp>
    </p:spTree>
    <p:extLst>
      <p:ext uri="{BB962C8B-B14F-4D97-AF65-F5344CB8AC3E}">
        <p14:creationId xmlns:p14="http://schemas.microsoft.com/office/powerpoint/2010/main" val="488441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ln w="25400">
            <a:solidFill>
              <a:schemeClr val="tx1"/>
            </a:solidFill>
          </a:ln>
        </p:spPr>
        <p:txBody>
          <a:bodyPr/>
          <a:lstStyle/>
          <a:p>
            <a:pPr algn="l">
              <a:defRPr/>
            </a:pPr>
            <a:r>
              <a:rPr lang="en-US" sz="4000" b="1" dirty="0">
                <a:solidFill>
                  <a:srgbClr val="0F04EA"/>
                </a:solidFill>
              </a:rPr>
              <a:t>Advanced Optimization</a:t>
            </a:r>
            <a:r>
              <a:rPr lang="en-US" sz="4800" b="1" dirty="0">
                <a:solidFill>
                  <a:schemeClr val="accent6">
                    <a:lumMod val="75000"/>
                  </a:schemeClr>
                </a:solidFill>
              </a:rPr>
              <a:t/>
            </a:r>
            <a:br>
              <a:rPr lang="en-US" sz="4800" b="1" dirty="0">
                <a:solidFill>
                  <a:schemeClr val="accent6">
                    <a:lumMod val="75000"/>
                  </a:schemeClr>
                </a:solidFill>
              </a:rPr>
            </a:br>
            <a:r>
              <a:rPr lang="en-US" sz="3600" b="1" i="1" dirty="0" smtClean="0">
                <a:solidFill>
                  <a:schemeClr val="accent6">
                    <a:lumMod val="75000"/>
                  </a:schemeClr>
                </a:solidFill>
              </a:rPr>
              <a:t>Main Benefits</a:t>
            </a:r>
            <a:endParaRPr lang="en-US" sz="3600" b="1" dirty="0" smtClean="0">
              <a:solidFill>
                <a:schemeClr val="accent6">
                  <a:lumMod val="75000"/>
                </a:schemeClr>
              </a:solidFill>
            </a:endParaRPr>
          </a:p>
        </p:txBody>
      </p:sp>
      <p:sp>
        <p:nvSpPr>
          <p:cNvPr id="4" name="Rectangle 3"/>
          <p:cNvSpPr/>
          <p:nvPr/>
        </p:nvSpPr>
        <p:spPr>
          <a:xfrm>
            <a:off x="457200" y="1524000"/>
            <a:ext cx="8229600" cy="487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15" name="Picture 1"/>
          <p:cNvPicPr>
            <a:picLocks noChangeAspect="1" noChangeArrowheads="1"/>
          </p:cNvPicPr>
          <p:nvPr/>
        </p:nvPicPr>
        <p:blipFill>
          <a:blip r:embed="rId3"/>
          <a:srcRect/>
          <a:stretch>
            <a:fillRect/>
          </a:stretch>
        </p:blipFill>
        <p:spPr bwMode="auto">
          <a:xfrm>
            <a:off x="6715125" y="304800"/>
            <a:ext cx="1971675" cy="695325"/>
          </a:xfrm>
          <a:prstGeom prst="rect">
            <a:avLst/>
          </a:prstGeom>
          <a:noFill/>
          <a:ln w="9525">
            <a:noFill/>
            <a:miter lim="800000"/>
            <a:headEnd/>
            <a:tailEnd/>
          </a:ln>
        </p:spPr>
      </p:pic>
      <p:sp>
        <p:nvSpPr>
          <p:cNvPr id="2" name="Rectangle 1"/>
          <p:cNvSpPr/>
          <p:nvPr/>
        </p:nvSpPr>
        <p:spPr>
          <a:xfrm>
            <a:off x="489678" y="1676400"/>
            <a:ext cx="7816121" cy="4708981"/>
          </a:xfrm>
          <a:prstGeom prst="rect">
            <a:avLst/>
          </a:prstGeom>
        </p:spPr>
        <p:txBody>
          <a:bodyPr wrap="square">
            <a:spAutoFit/>
          </a:bodyPr>
          <a:lstStyle/>
          <a:p>
            <a:pPr algn="just">
              <a:spcBef>
                <a:spcPts val="1200"/>
              </a:spcBef>
              <a:spcAft>
                <a:spcPts val="0"/>
              </a:spcAft>
            </a:pPr>
            <a:r>
              <a:rPr lang="en-US" sz="2800" i="1" u="sng" dirty="0" smtClean="0">
                <a:solidFill>
                  <a:schemeClr val="tx2"/>
                </a:solidFill>
              </a:rPr>
              <a:t>Planning &amp; Scheduling</a:t>
            </a:r>
          </a:p>
          <a:p>
            <a:pPr marL="457200" indent="-457200" algn="just">
              <a:spcBef>
                <a:spcPts val="600"/>
              </a:spcBef>
              <a:spcAft>
                <a:spcPts val="0"/>
              </a:spcAft>
              <a:buFont typeface="Arial" pitchFamily="34" charset="0"/>
              <a:buChar char="•"/>
            </a:pPr>
            <a:r>
              <a:rPr lang="en-US" sz="2400" dirty="0" smtClean="0"/>
              <a:t>More accurate model with improved yield prediction (Material &amp; Utility Balances)</a:t>
            </a:r>
          </a:p>
          <a:p>
            <a:pPr marL="457200" indent="-457200" algn="just">
              <a:spcBef>
                <a:spcPts val="600"/>
              </a:spcBef>
              <a:spcAft>
                <a:spcPts val="0"/>
              </a:spcAft>
              <a:buFont typeface="Arial" pitchFamily="34" charset="0"/>
              <a:buChar char="•"/>
            </a:pPr>
            <a:r>
              <a:rPr lang="en-US" sz="2400" dirty="0" smtClean="0"/>
              <a:t>Better feedstock selection and blending</a:t>
            </a:r>
          </a:p>
          <a:p>
            <a:pPr marL="457200" indent="-457200" algn="just">
              <a:spcBef>
                <a:spcPts val="600"/>
              </a:spcBef>
              <a:spcAft>
                <a:spcPts val="0"/>
              </a:spcAft>
              <a:buFont typeface="Arial" pitchFamily="34" charset="0"/>
              <a:buChar char="•"/>
            </a:pPr>
            <a:r>
              <a:rPr lang="en-US" sz="2400" dirty="0" smtClean="0"/>
              <a:t>Maximize </a:t>
            </a:r>
            <a:r>
              <a:rPr lang="en-US" sz="2400" dirty="0"/>
              <a:t>profit </a:t>
            </a:r>
            <a:r>
              <a:rPr lang="en-US" sz="2400" dirty="0" smtClean="0"/>
              <a:t>with integrated </a:t>
            </a:r>
            <a:r>
              <a:rPr lang="en-US" sz="2400" dirty="0"/>
              <a:t>the </a:t>
            </a:r>
            <a:r>
              <a:rPr lang="en-US" sz="2400" dirty="0" smtClean="0"/>
              <a:t>olefin demands with downstream processes</a:t>
            </a:r>
          </a:p>
          <a:p>
            <a:pPr marL="800100" lvl="1" indent="-342900" algn="just">
              <a:spcBef>
                <a:spcPts val="0"/>
              </a:spcBef>
              <a:spcAft>
                <a:spcPts val="0"/>
              </a:spcAft>
              <a:buFont typeface="Wingdings"/>
              <a:buChar char="à"/>
            </a:pPr>
            <a:r>
              <a:rPr lang="en-US" sz="2000" i="1" dirty="0" smtClean="0"/>
              <a:t>Can analyze the impacts of uncertainty/changes of prices/demands/supplies</a:t>
            </a:r>
          </a:p>
          <a:p>
            <a:pPr marL="800100" lvl="1" indent="-342900" algn="just">
              <a:spcBef>
                <a:spcPts val="0"/>
              </a:spcBef>
              <a:spcAft>
                <a:spcPts val="0"/>
              </a:spcAft>
              <a:buFont typeface="Wingdings"/>
              <a:buChar char="à"/>
            </a:pPr>
            <a:endParaRPr lang="en-US" sz="2000" i="1" dirty="0" smtClean="0"/>
          </a:p>
          <a:p>
            <a:pPr marL="457200" indent="-457200">
              <a:spcBef>
                <a:spcPts val="600"/>
              </a:spcBef>
              <a:spcAft>
                <a:spcPts val="0"/>
              </a:spcAft>
              <a:buFont typeface="Arial" pitchFamily="34" charset="0"/>
              <a:buChar char="•"/>
            </a:pPr>
            <a:r>
              <a:rPr lang="en-US" sz="2400" dirty="0" smtClean="0"/>
              <a:t>Efficient system </a:t>
            </a:r>
            <a:br>
              <a:rPr lang="en-US" sz="2400" dirty="0" smtClean="0"/>
            </a:br>
            <a:r>
              <a:rPr lang="en-US" sz="2400" dirty="0" smtClean="0"/>
              <a:t>(Fast to create and run cases </a:t>
            </a:r>
            <a:r>
              <a:rPr lang="en-US" sz="2400" dirty="0" smtClean="0">
                <a:sym typeface="Wingdings" panose="05000000000000000000" pitchFamily="2" charset="2"/>
              </a:rPr>
              <a:t> </a:t>
            </a:r>
            <a:br>
              <a:rPr lang="en-US" sz="2400" dirty="0" smtClean="0">
                <a:sym typeface="Wingdings" panose="05000000000000000000" pitchFamily="2" charset="2"/>
              </a:rPr>
            </a:br>
            <a:r>
              <a:rPr lang="en-US" sz="2400" dirty="0" smtClean="0">
                <a:sym typeface="Wingdings" panose="05000000000000000000" pitchFamily="2" charset="2"/>
              </a:rPr>
              <a:t> M</a:t>
            </a:r>
            <a:r>
              <a:rPr lang="en-US" sz="2400" dirty="0" smtClean="0"/>
              <a:t>ore time for analysis)</a:t>
            </a:r>
          </a:p>
        </p:txBody>
      </p:sp>
    </p:spTree>
    <p:extLst>
      <p:ext uri="{BB962C8B-B14F-4D97-AF65-F5344CB8AC3E}">
        <p14:creationId xmlns:p14="http://schemas.microsoft.com/office/powerpoint/2010/main" val="4103494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ln w="25400">
            <a:solidFill>
              <a:schemeClr val="tx1"/>
            </a:solidFill>
          </a:ln>
        </p:spPr>
        <p:txBody>
          <a:bodyPr/>
          <a:lstStyle/>
          <a:p>
            <a:pPr algn="l">
              <a:defRPr/>
            </a:pPr>
            <a:r>
              <a:rPr lang="en-US" sz="4000" b="1" dirty="0">
                <a:solidFill>
                  <a:srgbClr val="0F04EA"/>
                </a:solidFill>
              </a:rPr>
              <a:t>Advanced Optimization</a:t>
            </a:r>
            <a:r>
              <a:rPr lang="en-US" sz="4000" b="1" dirty="0">
                <a:solidFill>
                  <a:schemeClr val="accent6">
                    <a:lumMod val="75000"/>
                  </a:schemeClr>
                </a:solidFill>
              </a:rPr>
              <a:t/>
            </a:r>
            <a:br>
              <a:rPr lang="en-US" sz="4000" b="1" dirty="0">
                <a:solidFill>
                  <a:schemeClr val="accent6">
                    <a:lumMod val="75000"/>
                  </a:schemeClr>
                </a:solidFill>
              </a:rPr>
            </a:br>
            <a:r>
              <a:rPr lang="en-US" sz="3600" b="1" i="1" dirty="0">
                <a:solidFill>
                  <a:schemeClr val="accent6">
                    <a:lumMod val="75000"/>
                  </a:schemeClr>
                </a:solidFill>
              </a:rPr>
              <a:t>O</a:t>
            </a:r>
            <a:r>
              <a:rPr lang="en-US" sz="3600" b="1" i="1" dirty="0" smtClean="0">
                <a:solidFill>
                  <a:schemeClr val="accent6">
                    <a:lumMod val="75000"/>
                  </a:schemeClr>
                </a:solidFill>
              </a:rPr>
              <a:t>ther Benefits</a:t>
            </a:r>
            <a:endParaRPr lang="en-US" sz="3600" b="1" dirty="0" smtClean="0">
              <a:solidFill>
                <a:schemeClr val="accent6">
                  <a:lumMod val="75000"/>
                </a:schemeClr>
              </a:solidFill>
            </a:endParaRPr>
          </a:p>
        </p:txBody>
      </p:sp>
      <p:sp>
        <p:nvSpPr>
          <p:cNvPr id="4" name="Rectangle 3"/>
          <p:cNvSpPr/>
          <p:nvPr/>
        </p:nvSpPr>
        <p:spPr>
          <a:xfrm>
            <a:off x="457200" y="1524000"/>
            <a:ext cx="8229600" cy="487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15" name="Picture 1"/>
          <p:cNvPicPr>
            <a:picLocks noChangeAspect="1" noChangeArrowheads="1"/>
          </p:cNvPicPr>
          <p:nvPr/>
        </p:nvPicPr>
        <p:blipFill>
          <a:blip r:embed="rId3"/>
          <a:srcRect/>
          <a:stretch>
            <a:fillRect/>
          </a:stretch>
        </p:blipFill>
        <p:spPr bwMode="auto">
          <a:xfrm>
            <a:off x="6715125" y="304800"/>
            <a:ext cx="1971675" cy="695325"/>
          </a:xfrm>
          <a:prstGeom prst="rect">
            <a:avLst/>
          </a:prstGeom>
          <a:noFill/>
          <a:ln w="9525">
            <a:noFill/>
            <a:miter lim="800000"/>
            <a:headEnd/>
            <a:tailEnd/>
          </a:ln>
        </p:spPr>
      </p:pic>
      <p:sp>
        <p:nvSpPr>
          <p:cNvPr id="2" name="Rectangle 1"/>
          <p:cNvSpPr/>
          <p:nvPr/>
        </p:nvSpPr>
        <p:spPr>
          <a:xfrm>
            <a:off x="489678" y="1676400"/>
            <a:ext cx="7816121" cy="3647152"/>
          </a:xfrm>
          <a:prstGeom prst="rect">
            <a:avLst/>
          </a:prstGeom>
        </p:spPr>
        <p:txBody>
          <a:bodyPr wrap="square">
            <a:spAutoFit/>
          </a:bodyPr>
          <a:lstStyle/>
          <a:p>
            <a:pPr algn="just">
              <a:spcBef>
                <a:spcPts val="1200"/>
              </a:spcBef>
              <a:spcAft>
                <a:spcPts val="0"/>
              </a:spcAft>
            </a:pPr>
            <a:r>
              <a:rPr lang="en-US" sz="2800" i="1" u="sng" dirty="0" smtClean="0">
                <a:solidFill>
                  <a:schemeClr val="tx2"/>
                </a:solidFill>
              </a:rPr>
              <a:t>Strategic Planning &amp; Others</a:t>
            </a:r>
          </a:p>
          <a:p>
            <a:pPr marL="457200" indent="-457200" algn="just">
              <a:spcBef>
                <a:spcPts val="600"/>
              </a:spcBef>
              <a:spcAft>
                <a:spcPts val="0"/>
              </a:spcAft>
              <a:buFont typeface="Arial" pitchFamily="34" charset="0"/>
              <a:buChar char="•"/>
            </a:pPr>
            <a:r>
              <a:rPr lang="en-US" sz="2400" dirty="0" smtClean="0"/>
              <a:t>Plant expansion and its impacts study</a:t>
            </a:r>
          </a:p>
          <a:p>
            <a:pPr marL="457200" indent="-457200" algn="just">
              <a:spcBef>
                <a:spcPts val="600"/>
              </a:spcBef>
              <a:spcAft>
                <a:spcPts val="0"/>
              </a:spcAft>
              <a:buFont typeface="Arial" pitchFamily="34" charset="0"/>
              <a:buChar char="•"/>
            </a:pPr>
            <a:r>
              <a:rPr lang="en-US" sz="2400" dirty="0" smtClean="0"/>
              <a:t>Products &amp; Feedstock contract evaluation</a:t>
            </a:r>
          </a:p>
          <a:p>
            <a:pPr marL="457200" indent="-457200" algn="just">
              <a:spcBef>
                <a:spcPts val="600"/>
              </a:spcBef>
              <a:spcAft>
                <a:spcPts val="0"/>
              </a:spcAft>
              <a:buFont typeface="Arial" pitchFamily="34" charset="0"/>
              <a:buChar char="•"/>
            </a:pPr>
            <a:r>
              <a:rPr lang="en-US" sz="2400" dirty="0" smtClean="0"/>
              <a:t>Feasibility study</a:t>
            </a:r>
            <a:endParaRPr lang="en-US" sz="2400" dirty="0"/>
          </a:p>
          <a:p>
            <a:pPr marL="457200" indent="-457200" algn="just">
              <a:spcBef>
                <a:spcPts val="600"/>
              </a:spcBef>
              <a:spcAft>
                <a:spcPts val="0"/>
              </a:spcAft>
              <a:buFont typeface="Arial" pitchFamily="34" charset="0"/>
              <a:buChar char="•"/>
            </a:pPr>
            <a:r>
              <a:rPr lang="en-US" sz="2400" dirty="0"/>
              <a:t>Debottlenecking </a:t>
            </a:r>
            <a:r>
              <a:rPr lang="en-US" sz="2400" dirty="0" smtClean="0"/>
              <a:t>study</a:t>
            </a:r>
            <a:endParaRPr lang="en-US" sz="2400" dirty="0"/>
          </a:p>
          <a:p>
            <a:pPr marL="457200" indent="-457200" algn="just">
              <a:spcBef>
                <a:spcPts val="600"/>
              </a:spcBef>
              <a:spcAft>
                <a:spcPts val="0"/>
              </a:spcAft>
              <a:buFont typeface="Arial" pitchFamily="34" charset="0"/>
              <a:buChar char="•"/>
            </a:pPr>
            <a:endParaRPr lang="en-US" sz="2400" dirty="0" smtClean="0"/>
          </a:p>
          <a:p>
            <a:pPr marL="457200" indent="-457200" algn="just">
              <a:spcBef>
                <a:spcPts val="600"/>
              </a:spcBef>
              <a:spcAft>
                <a:spcPts val="0"/>
              </a:spcAft>
              <a:buFont typeface="Arial" pitchFamily="34" charset="0"/>
              <a:buChar char="•"/>
            </a:pPr>
            <a:r>
              <a:rPr lang="en-US" sz="2400" dirty="0" smtClean="0"/>
              <a:t>Unit based mass balance evaluation</a:t>
            </a:r>
          </a:p>
          <a:p>
            <a:pPr marL="457200" indent="-457200" algn="just">
              <a:spcBef>
                <a:spcPts val="600"/>
              </a:spcBef>
              <a:spcAft>
                <a:spcPts val="0"/>
              </a:spcAft>
              <a:buFont typeface="Arial" pitchFamily="34" charset="0"/>
              <a:buChar char="•"/>
            </a:pPr>
            <a:r>
              <a:rPr lang="en-US" sz="2400" dirty="0" smtClean="0"/>
              <a:t>Equipment</a:t>
            </a:r>
            <a:r>
              <a:rPr lang="id-ID" sz="2400" dirty="0" smtClean="0"/>
              <a:t>/Unit</a:t>
            </a:r>
            <a:r>
              <a:rPr lang="en-US" sz="2400" dirty="0" smtClean="0"/>
              <a:t> Performance evaluation</a:t>
            </a:r>
          </a:p>
        </p:txBody>
      </p:sp>
    </p:spTree>
    <p:extLst>
      <p:ext uri="{BB962C8B-B14F-4D97-AF65-F5344CB8AC3E}">
        <p14:creationId xmlns:p14="http://schemas.microsoft.com/office/powerpoint/2010/main" val="1530677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ln w="25400">
            <a:solidFill>
              <a:schemeClr val="tx1"/>
            </a:solidFill>
          </a:ln>
        </p:spPr>
        <p:txBody>
          <a:bodyPr/>
          <a:lstStyle/>
          <a:p>
            <a:pPr algn="l">
              <a:defRPr/>
            </a:pPr>
            <a:r>
              <a:rPr lang="en-US" b="1" dirty="0" smtClean="0">
                <a:solidFill>
                  <a:schemeClr val="accent6">
                    <a:lumMod val="75000"/>
                  </a:schemeClr>
                </a:solidFill>
              </a:rPr>
              <a:t>Summary</a:t>
            </a:r>
          </a:p>
        </p:txBody>
      </p:sp>
      <p:sp>
        <p:nvSpPr>
          <p:cNvPr id="4" name="Rectangle 3"/>
          <p:cNvSpPr/>
          <p:nvPr/>
        </p:nvSpPr>
        <p:spPr>
          <a:xfrm>
            <a:off x="457200" y="1524000"/>
            <a:ext cx="8229600" cy="487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15" name="Picture 1"/>
          <p:cNvPicPr>
            <a:picLocks noChangeAspect="1" noChangeArrowheads="1"/>
          </p:cNvPicPr>
          <p:nvPr/>
        </p:nvPicPr>
        <p:blipFill>
          <a:blip r:embed="rId3"/>
          <a:srcRect/>
          <a:stretch>
            <a:fillRect/>
          </a:stretch>
        </p:blipFill>
        <p:spPr bwMode="auto">
          <a:xfrm>
            <a:off x="6715125" y="304800"/>
            <a:ext cx="1971675" cy="695325"/>
          </a:xfrm>
          <a:prstGeom prst="rect">
            <a:avLst/>
          </a:prstGeom>
          <a:noFill/>
          <a:ln w="9525">
            <a:noFill/>
            <a:miter lim="800000"/>
            <a:headEnd/>
            <a:tailEnd/>
          </a:ln>
        </p:spPr>
      </p:pic>
      <p:sp>
        <p:nvSpPr>
          <p:cNvPr id="2" name="Rectangle 1"/>
          <p:cNvSpPr/>
          <p:nvPr/>
        </p:nvSpPr>
        <p:spPr>
          <a:xfrm>
            <a:off x="489678" y="1676400"/>
            <a:ext cx="7816121" cy="4124206"/>
          </a:xfrm>
          <a:prstGeom prst="rect">
            <a:avLst/>
          </a:prstGeom>
        </p:spPr>
        <p:txBody>
          <a:bodyPr wrap="square">
            <a:spAutoFit/>
          </a:bodyPr>
          <a:lstStyle/>
          <a:p>
            <a:pPr marL="457200" indent="-457200" algn="just">
              <a:spcBef>
                <a:spcPts val="600"/>
              </a:spcBef>
              <a:spcAft>
                <a:spcPts val="0"/>
              </a:spcAft>
              <a:buFont typeface="Arial" pitchFamily="34" charset="0"/>
              <a:buChar char="•"/>
            </a:pPr>
            <a:r>
              <a:rPr lang="en-US" sz="2400" dirty="0" smtClean="0"/>
              <a:t>Advanced optimization approach is an appropriate way for managing Ethylene Business, especially for liquid feedstock based Ethylene producers.</a:t>
            </a:r>
          </a:p>
          <a:p>
            <a:pPr marL="457200" indent="-457200" algn="just">
              <a:spcBef>
                <a:spcPts val="600"/>
              </a:spcBef>
              <a:spcAft>
                <a:spcPts val="0"/>
              </a:spcAft>
              <a:buFont typeface="Arial" pitchFamily="34" charset="0"/>
              <a:buChar char="•"/>
            </a:pPr>
            <a:endParaRPr lang="en-US" sz="2400" dirty="0" smtClean="0"/>
          </a:p>
          <a:p>
            <a:pPr marL="457200" indent="-457200" algn="just">
              <a:spcBef>
                <a:spcPts val="600"/>
              </a:spcBef>
              <a:spcAft>
                <a:spcPts val="0"/>
              </a:spcAft>
              <a:buFont typeface="Arial" pitchFamily="34" charset="0"/>
              <a:buChar char="•"/>
            </a:pPr>
            <a:r>
              <a:rPr lang="en-US" sz="2400" dirty="0" smtClean="0"/>
              <a:t>Chandra Asri </a:t>
            </a:r>
            <a:r>
              <a:rPr lang="en-US" sz="2400" dirty="0"/>
              <a:t>has been using this model since mid of </a:t>
            </a:r>
            <a:r>
              <a:rPr lang="en-US" sz="2400" dirty="0" smtClean="0"/>
              <a:t>Y2012</a:t>
            </a:r>
            <a:r>
              <a:rPr lang="id-ID" sz="2400" dirty="0" smtClean="0"/>
              <a:t> and it can eliminate all limitations in the previous model</a:t>
            </a:r>
            <a:r>
              <a:rPr lang="en-US" sz="2400" dirty="0" smtClean="0"/>
              <a:t>/tool</a:t>
            </a:r>
            <a:r>
              <a:rPr lang="id-ID" sz="2400" dirty="0" smtClean="0"/>
              <a:t>.</a:t>
            </a:r>
            <a:endParaRPr lang="en-US" sz="2400" dirty="0" smtClean="0"/>
          </a:p>
          <a:p>
            <a:pPr marL="457200" lvl="2" algn="just">
              <a:spcBef>
                <a:spcPts val="0"/>
              </a:spcBef>
              <a:spcAft>
                <a:spcPts val="0"/>
              </a:spcAft>
            </a:pPr>
            <a:r>
              <a:rPr lang="en-US" sz="2400" dirty="0">
                <a:sym typeface="Wingdings" pitchFamily="2" charset="2"/>
              </a:rPr>
              <a:t> </a:t>
            </a:r>
            <a:r>
              <a:rPr lang="en-US" sz="2000" i="1" dirty="0" smtClean="0">
                <a:sym typeface="Wingdings" pitchFamily="2" charset="2"/>
              </a:rPr>
              <a:t>As the tool can be used for multi periods and integrated with downstream processes, utility balance and inventory/tank model, we can get much benefit from this tools for production planning/scheduling and strategic planning.</a:t>
            </a:r>
            <a:endParaRPr lang="en-US" sz="2000" i="1" dirty="0"/>
          </a:p>
        </p:txBody>
      </p:sp>
    </p:spTree>
    <p:extLst>
      <p:ext uri="{BB962C8B-B14F-4D97-AF65-F5344CB8AC3E}">
        <p14:creationId xmlns:p14="http://schemas.microsoft.com/office/powerpoint/2010/main" val="1346298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bwMode="auto">
          <a:xfrm>
            <a:off x="1371600" y="1600200"/>
            <a:ext cx="6781800" cy="15001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Ø"/>
              <a:defRPr sz="2400">
                <a:solidFill>
                  <a:srgbClr val="006699"/>
                </a:solidFill>
                <a:latin typeface="+mn-lt"/>
                <a:ea typeface="+mn-ea"/>
                <a:cs typeface="+mn-cs"/>
              </a:defRPr>
            </a:lvl1pPr>
            <a:lvl2pPr marL="742950" indent="-285750" algn="l" rtl="0" eaLnBrk="1" fontAlgn="base" hangingPunct="1">
              <a:spcBef>
                <a:spcPct val="20000"/>
              </a:spcBef>
              <a:spcAft>
                <a:spcPct val="0"/>
              </a:spcAft>
              <a:buClr>
                <a:srgbClr val="006666"/>
              </a:buClr>
              <a:buFont typeface="Symbol" pitchFamily="18" charset="2"/>
              <a:buChar char="·"/>
              <a:defRPr sz="2000">
                <a:solidFill>
                  <a:srgbClr val="336600"/>
                </a:solidFill>
                <a:latin typeface="+mn-lt"/>
                <a:cs typeface="+mn-cs"/>
              </a:defRPr>
            </a:lvl2pPr>
            <a:lvl3pPr marL="1143000" indent="-228600" algn="l" rtl="0" eaLnBrk="1" fontAlgn="base" hangingPunct="1">
              <a:spcBef>
                <a:spcPct val="20000"/>
              </a:spcBef>
              <a:spcAft>
                <a:spcPct val="0"/>
              </a:spcAft>
              <a:buClr>
                <a:srgbClr val="006600"/>
              </a:buClr>
              <a:buFont typeface="Times New Roman" pitchFamily="18" charset="0"/>
              <a:buChar char="»"/>
              <a:defRPr sz="1800">
                <a:solidFill>
                  <a:srgbClr val="3333CC"/>
                </a:solidFill>
                <a:latin typeface="+mn-lt"/>
                <a:cs typeface="+mn-cs"/>
              </a:defRPr>
            </a:lvl3pPr>
            <a:lvl4pPr marL="1600200" indent="-228600" algn="l" rtl="0" eaLnBrk="1" fontAlgn="base" hangingPunct="1">
              <a:spcBef>
                <a:spcPct val="20000"/>
              </a:spcBef>
              <a:spcAft>
                <a:spcPct val="0"/>
              </a:spcAft>
              <a:buClr>
                <a:srgbClr val="666633"/>
              </a:buClr>
              <a:buFont typeface="Arial" charset="0"/>
              <a:buChar char="–"/>
              <a:defRPr sz="1600">
                <a:solidFill>
                  <a:srgbClr val="666633"/>
                </a:solidFill>
                <a:latin typeface="+mn-lt"/>
                <a:cs typeface="+mn-cs"/>
              </a:defRPr>
            </a:lvl4pPr>
            <a:lvl5pPr marL="2057400" indent="-228600" algn="l" rtl="0" eaLnBrk="1" fontAlgn="base" hangingPunct="1">
              <a:spcBef>
                <a:spcPct val="20000"/>
              </a:spcBef>
              <a:spcAft>
                <a:spcPct val="0"/>
              </a:spcAft>
              <a:buFont typeface="Arial" charset="0"/>
              <a:buChar char="»"/>
              <a:defRPr sz="1400">
                <a:solidFill>
                  <a:schemeClr val="tx1"/>
                </a:solidFill>
                <a:latin typeface="+mn-lt"/>
                <a:cs typeface="+mn-cs"/>
              </a:defRPr>
            </a:lvl5pPr>
            <a:lvl6pPr marL="2514600" indent="-228600" algn="l" rtl="0" eaLnBrk="1" fontAlgn="base" hangingPunct="1">
              <a:spcBef>
                <a:spcPct val="20000"/>
              </a:spcBef>
              <a:spcAft>
                <a:spcPct val="0"/>
              </a:spcAft>
              <a:buFont typeface="Arial" charset="0"/>
              <a:buChar char="»"/>
              <a:defRPr sz="1400">
                <a:solidFill>
                  <a:schemeClr val="tx1"/>
                </a:solidFill>
                <a:latin typeface="+mn-lt"/>
                <a:cs typeface="+mn-cs"/>
              </a:defRPr>
            </a:lvl6pPr>
            <a:lvl7pPr marL="2971800" indent="-228600" algn="l" rtl="0" eaLnBrk="1" fontAlgn="base" hangingPunct="1">
              <a:spcBef>
                <a:spcPct val="20000"/>
              </a:spcBef>
              <a:spcAft>
                <a:spcPct val="0"/>
              </a:spcAft>
              <a:buFont typeface="Arial" charset="0"/>
              <a:buChar char="»"/>
              <a:defRPr sz="1400">
                <a:solidFill>
                  <a:schemeClr val="tx1"/>
                </a:solidFill>
                <a:latin typeface="+mn-lt"/>
                <a:cs typeface="+mn-cs"/>
              </a:defRPr>
            </a:lvl7pPr>
            <a:lvl8pPr marL="3429000" indent="-228600" algn="l" rtl="0" eaLnBrk="1" fontAlgn="base" hangingPunct="1">
              <a:spcBef>
                <a:spcPct val="20000"/>
              </a:spcBef>
              <a:spcAft>
                <a:spcPct val="0"/>
              </a:spcAft>
              <a:buFont typeface="Arial" charset="0"/>
              <a:buChar char="»"/>
              <a:defRPr sz="1400">
                <a:solidFill>
                  <a:schemeClr val="tx1"/>
                </a:solidFill>
                <a:latin typeface="+mn-lt"/>
                <a:cs typeface="+mn-cs"/>
              </a:defRPr>
            </a:lvl8pPr>
            <a:lvl9pPr marL="3886200" indent="-228600" algn="l" rtl="0" eaLnBrk="1" fontAlgn="base" hangingPunct="1">
              <a:spcBef>
                <a:spcPct val="20000"/>
              </a:spcBef>
              <a:spcAft>
                <a:spcPct val="0"/>
              </a:spcAft>
              <a:buFont typeface="Arial" charset="0"/>
              <a:buChar char="»"/>
              <a:defRPr sz="14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800" b="0" i="0" u="none" strike="noStrike" kern="0" cap="none" spc="0" normalizeH="0" baseline="0" noProof="0" smtClean="0">
                <a:ln>
                  <a:noFill/>
                </a:ln>
                <a:solidFill>
                  <a:srgbClr val="006699"/>
                </a:solidFill>
                <a:effectLst/>
                <a:uLnTx/>
                <a:uFillTx/>
                <a:latin typeface="Arial"/>
                <a:cs typeface="Arial"/>
              </a:rPr>
              <a:t>SCMart – Modeling &amp; Optimization Approach</a:t>
            </a:r>
            <a:endParaRPr kumimoji="0" lang="en-US" sz="1800" b="0" i="0" u="none" strike="noStrike" kern="0" cap="none" spc="0" normalizeH="0" baseline="0" noProof="0" dirty="0" smtClean="0">
              <a:ln>
                <a:noFill/>
              </a:ln>
              <a:solidFill>
                <a:srgbClr val="006699"/>
              </a:solidFill>
              <a:effectLst/>
              <a:uLnTx/>
              <a:uFillTx/>
              <a:latin typeface="Arial"/>
              <a:cs typeface="Arial"/>
            </a:endParaRPr>
          </a:p>
        </p:txBody>
      </p:sp>
      <p:sp>
        <p:nvSpPr>
          <p:cNvPr id="8" name="Title 3"/>
          <p:cNvSpPr txBox="1">
            <a:spLocks/>
          </p:cNvSpPr>
          <p:nvPr/>
        </p:nvSpPr>
        <p:spPr bwMode="auto">
          <a:xfrm>
            <a:off x="1371600" y="3330575"/>
            <a:ext cx="71628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3333CC"/>
                </a:solidFill>
                <a:latin typeface="+mj-lt"/>
                <a:ea typeface="+mj-ea"/>
                <a:cs typeface="+mj-cs"/>
              </a:defRPr>
            </a:lvl1pPr>
            <a:lvl2pPr algn="l" rtl="0" eaLnBrk="1" fontAlgn="base" hangingPunct="1">
              <a:spcBef>
                <a:spcPct val="0"/>
              </a:spcBef>
              <a:spcAft>
                <a:spcPct val="0"/>
              </a:spcAft>
              <a:defRPr sz="2800">
                <a:solidFill>
                  <a:srgbClr val="3333CC"/>
                </a:solidFill>
                <a:latin typeface="Arial" charset="0"/>
                <a:cs typeface="Arial" charset="0"/>
              </a:defRPr>
            </a:lvl2pPr>
            <a:lvl3pPr algn="l" rtl="0" eaLnBrk="1" fontAlgn="base" hangingPunct="1">
              <a:spcBef>
                <a:spcPct val="0"/>
              </a:spcBef>
              <a:spcAft>
                <a:spcPct val="0"/>
              </a:spcAft>
              <a:defRPr sz="2800">
                <a:solidFill>
                  <a:srgbClr val="3333CC"/>
                </a:solidFill>
                <a:latin typeface="Arial" charset="0"/>
                <a:cs typeface="Arial" charset="0"/>
              </a:defRPr>
            </a:lvl3pPr>
            <a:lvl4pPr algn="l" rtl="0" eaLnBrk="1" fontAlgn="base" hangingPunct="1">
              <a:spcBef>
                <a:spcPct val="0"/>
              </a:spcBef>
              <a:spcAft>
                <a:spcPct val="0"/>
              </a:spcAft>
              <a:defRPr sz="2800">
                <a:solidFill>
                  <a:srgbClr val="3333CC"/>
                </a:solidFill>
                <a:latin typeface="Arial" charset="0"/>
                <a:cs typeface="Arial" charset="0"/>
              </a:defRPr>
            </a:lvl4pPr>
            <a:lvl5pPr algn="l" rtl="0" eaLnBrk="1" fontAlgn="base" hangingPunct="1">
              <a:spcBef>
                <a:spcPct val="0"/>
              </a:spcBef>
              <a:spcAft>
                <a:spcPct val="0"/>
              </a:spcAft>
              <a:defRPr sz="2800">
                <a:solidFill>
                  <a:srgbClr val="3333CC"/>
                </a:solidFill>
                <a:latin typeface="Arial" charset="0"/>
                <a:cs typeface="Arial" charset="0"/>
              </a:defRPr>
            </a:lvl5pPr>
            <a:lvl6pPr marL="457200" algn="l" rtl="0" eaLnBrk="1" fontAlgn="base" hangingPunct="1">
              <a:spcBef>
                <a:spcPct val="0"/>
              </a:spcBef>
              <a:spcAft>
                <a:spcPct val="0"/>
              </a:spcAft>
              <a:defRPr sz="2800">
                <a:solidFill>
                  <a:srgbClr val="3333CC"/>
                </a:solidFill>
                <a:latin typeface="Arial" charset="0"/>
                <a:cs typeface="Arial" charset="0"/>
              </a:defRPr>
            </a:lvl6pPr>
            <a:lvl7pPr marL="914400" algn="l" rtl="0" eaLnBrk="1" fontAlgn="base" hangingPunct="1">
              <a:spcBef>
                <a:spcPct val="0"/>
              </a:spcBef>
              <a:spcAft>
                <a:spcPct val="0"/>
              </a:spcAft>
              <a:defRPr sz="2800">
                <a:solidFill>
                  <a:srgbClr val="3333CC"/>
                </a:solidFill>
                <a:latin typeface="Arial" charset="0"/>
                <a:cs typeface="Arial" charset="0"/>
              </a:defRPr>
            </a:lvl7pPr>
            <a:lvl8pPr marL="1371600" algn="l" rtl="0" eaLnBrk="1" fontAlgn="base" hangingPunct="1">
              <a:spcBef>
                <a:spcPct val="0"/>
              </a:spcBef>
              <a:spcAft>
                <a:spcPct val="0"/>
              </a:spcAft>
              <a:defRPr sz="2800">
                <a:solidFill>
                  <a:srgbClr val="3333CC"/>
                </a:solidFill>
                <a:latin typeface="Arial" charset="0"/>
                <a:cs typeface="Arial" charset="0"/>
              </a:defRPr>
            </a:lvl8pPr>
            <a:lvl9pPr marL="1828800" algn="l" rtl="0" eaLnBrk="1" fontAlgn="base" hangingPunct="1">
              <a:spcBef>
                <a:spcPct val="0"/>
              </a:spcBef>
              <a:spcAft>
                <a:spcPct val="0"/>
              </a:spcAft>
              <a:defRPr sz="2800">
                <a:solidFill>
                  <a:srgbClr val="3333CC"/>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smtClean="0">
                <a:ln>
                  <a:noFill/>
                </a:ln>
                <a:solidFill>
                  <a:srgbClr val="3333CC"/>
                </a:solidFill>
                <a:effectLst/>
                <a:uLnTx/>
                <a:uFillTx/>
                <a:latin typeface="Arial"/>
                <a:cs typeface="Arial"/>
              </a:rPr>
              <a:t>Enabling Technology behind SCMart Planning &amp; Scheduling Applications</a:t>
            </a:r>
            <a:br>
              <a:rPr kumimoji="0" lang="en-US" sz="2800" b="0" i="0" u="none" strike="noStrike" kern="0" cap="none" spc="0" normalizeH="0" baseline="0" noProof="0" smtClean="0">
                <a:ln>
                  <a:noFill/>
                </a:ln>
                <a:solidFill>
                  <a:srgbClr val="3333CC"/>
                </a:solidFill>
                <a:effectLst/>
                <a:uLnTx/>
                <a:uFillTx/>
                <a:latin typeface="Arial"/>
                <a:cs typeface="Arial"/>
              </a:rPr>
            </a:br>
            <a:r>
              <a:rPr kumimoji="0" lang="en-US" sz="2800" b="0" i="0" u="none" strike="noStrike" kern="0" cap="none" spc="0" normalizeH="0" baseline="0" noProof="0" smtClean="0">
                <a:ln>
                  <a:noFill/>
                </a:ln>
                <a:solidFill>
                  <a:srgbClr val="3333CC"/>
                </a:solidFill>
                <a:effectLst/>
                <a:uLnTx/>
                <a:uFillTx/>
                <a:latin typeface="Arial"/>
                <a:cs typeface="Arial"/>
              </a:rPr>
              <a:t>	</a:t>
            </a:r>
            <a:endParaRPr kumimoji="0" lang="en-US" sz="2400" b="0" i="0" u="none" strike="noStrike" kern="0" cap="none" spc="0" normalizeH="0" baseline="0" noProof="0" dirty="0" smtClean="0">
              <a:ln>
                <a:noFill/>
              </a:ln>
              <a:solidFill>
                <a:srgbClr val="C00000"/>
              </a:solidFill>
              <a:effectLst/>
              <a:uLnTx/>
              <a:uFillTx/>
              <a:latin typeface="Arial"/>
              <a:cs typeface="Arial"/>
            </a:endParaRPr>
          </a:p>
        </p:txBody>
      </p:sp>
    </p:spTree>
    <p:extLst>
      <p:ext uri="{BB962C8B-B14F-4D97-AF65-F5344CB8AC3E}">
        <p14:creationId xmlns:p14="http://schemas.microsoft.com/office/powerpoint/2010/main" val="610591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Modeling Integrated Petrochemical Business</a:t>
            </a:r>
          </a:p>
        </p:txBody>
      </p:sp>
      <p:grpSp>
        <p:nvGrpSpPr>
          <p:cNvPr id="18" name="Group 17"/>
          <p:cNvGrpSpPr/>
          <p:nvPr/>
        </p:nvGrpSpPr>
        <p:grpSpPr>
          <a:xfrm>
            <a:off x="304800" y="2590800"/>
            <a:ext cx="8229600" cy="3505200"/>
            <a:chOff x="304800" y="2057400"/>
            <a:chExt cx="8229600" cy="3505200"/>
          </a:xfrm>
        </p:grpSpPr>
        <p:grpSp>
          <p:nvGrpSpPr>
            <p:cNvPr id="2" name="Group 3"/>
            <p:cNvGrpSpPr>
              <a:grpSpLocks/>
            </p:cNvGrpSpPr>
            <p:nvPr/>
          </p:nvGrpSpPr>
          <p:grpSpPr bwMode="auto">
            <a:xfrm>
              <a:off x="674687" y="2590800"/>
              <a:ext cx="762000" cy="333375"/>
              <a:chOff x="1824" y="3216"/>
              <a:chExt cx="480" cy="210"/>
            </a:xfrm>
          </p:grpSpPr>
          <p:grpSp>
            <p:nvGrpSpPr>
              <p:cNvPr id="3" name="Group 4"/>
              <p:cNvGrpSpPr>
                <a:grpSpLocks/>
              </p:cNvGrpSpPr>
              <p:nvPr/>
            </p:nvGrpSpPr>
            <p:grpSpPr bwMode="auto">
              <a:xfrm>
                <a:off x="1824" y="3216"/>
                <a:ext cx="318" cy="210"/>
                <a:chOff x="561" y="3519"/>
                <a:chExt cx="318" cy="210"/>
              </a:xfrm>
            </p:grpSpPr>
            <p:sp>
              <p:nvSpPr>
                <p:cNvPr id="159749" name="Freeform 5"/>
                <p:cNvSpPr>
                  <a:spLocks/>
                </p:cNvSpPr>
                <p:nvPr/>
              </p:nvSpPr>
              <p:spPr bwMode="auto">
                <a:xfrm>
                  <a:off x="561" y="3624"/>
                  <a:ext cx="318" cy="105"/>
                </a:xfrm>
                <a:custGeom>
                  <a:avLst/>
                  <a:gdLst/>
                  <a:ahLst/>
                  <a:cxnLst>
                    <a:cxn ang="0">
                      <a:pos x="0" y="0"/>
                    </a:cxn>
                    <a:cxn ang="0">
                      <a:pos x="63" y="105"/>
                    </a:cxn>
                    <a:cxn ang="0">
                      <a:pos x="254" y="105"/>
                    </a:cxn>
                    <a:cxn ang="0">
                      <a:pos x="318" y="0"/>
                    </a:cxn>
                    <a:cxn ang="0">
                      <a:pos x="0" y="0"/>
                    </a:cxn>
                  </a:cxnLst>
                  <a:rect l="0" t="0" r="r" b="b"/>
                  <a:pathLst>
                    <a:path w="318" h="105">
                      <a:moveTo>
                        <a:pt x="0" y="0"/>
                      </a:moveTo>
                      <a:lnTo>
                        <a:pt x="63" y="105"/>
                      </a:lnTo>
                      <a:lnTo>
                        <a:pt x="254" y="105"/>
                      </a:lnTo>
                      <a:lnTo>
                        <a:pt x="318" y="0"/>
                      </a:lnTo>
                      <a:lnTo>
                        <a:pt x="0" y="0"/>
                      </a:lnTo>
                      <a:close/>
                    </a:path>
                  </a:pathLst>
                </a:custGeom>
                <a:gradFill rotWithShape="0">
                  <a:gsLst>
                    <a:gs pos="0">
                      <a:schemeClr val="bg2"/>
                    </a:gs>
                    <a:gs pos="100000">
                      <a:schemeClr val="bg2">
                        <a:gamma/>
                        <a:shade val="0"/>
                        <a:invGamma/>
                      </a:schemeClr>
                    </a:gs>
                  </a:gsLst>
                  <a:lin ang="5400000" scaled="1"/>
                </a:gradFill>
                <a:ln w="7938">
                  <a:solidFill>
                    <a:schemeClr val="bg2"/>
                  </a:solidFill>
                  <a:prstDash val="solid"/>
                  <a:round/>
                  <a:headEnd/>
                  <a:tailEnd/>
                </a:ln>
              </p:spPr>
              <p:txBody>
                <a:bodyPr/>
                <a:lstStyle/>
                <a:p>
                  <a:pPr>
                    <a:defRPr/>
                  </a:pPr>
                  <a:endParaRPr lang="en-US"/>
                </a:p>
              </p:txBody>
            </p:sp>
            <p:sp>
              <p:nvSpPr>
                <p:cNvPr id="159750" name="Freeform 6"/>
                <p:cNvSpPr>
                  <a:spLocks/>
                </p:cNvSpPr>
                <p:nvPr/>
              </p:nvSpPr>
              <p:spPr bwMode="auto">
                <a:xfrm>
                  <a:off x="688" y="3519"/>
                  <a:ext cx="64" cy="105"/>
                </a:xfrm>
                <a:custGeom>
                  <a:avLst/>
                  <a:gdLst/>
                  <a:ahLst/>
                  <a:cxnLst>
                    <a:cxn ang="0">
                      <a:pos x="0" y="105"/>
                    </a:cxn>
                    <a:cxn ang="0">
                      <a:pos x="0" y="0"/>
                    </a:cxn>
                    <a:cxn ang="0">
                      <a:pos x="64" y="0"/>
                    </a:cxn>
                    <a:cxn ang="0">
                      <a:pos x="64" y="105"/>
                    </a:cxn>
                  </a:cxnLst>
                  <a:rect l="0" t="0" r="r" b="b"/>
                  <a:pathLst>
                    <a:path w="64" h="105">
                      <a:moveTo>
                        <a:pt x="0" y="105"/>
                      </a:moveTo>
                      <a:lnTo>
                        <a:pt x="0" y="0"/>
                      </a:lnTo>
                      <a:lnTo>
                        <a:pt x="64" y="0"/>
                      </a:lnTo>
                      <a:lnTo>
                        <a:pt x="64" y="105"/>
                      </a:lnTo>
                    </a:path>
                  </a:pathLst>
                </a:custGeom>
                <a:gradFill rotWithShape="0">
                  <a:gsLst>
                    <a:gs pos="0">
                      <a:schemeClr val="bg2"/>
                    </a:gs>
                    <a:gs pos="100000">
                      <a:schemeClr val="bg2">
                        <a:gamma/>
                        <a:shade val="0"/>
                        <a:invGamma/>
                      </a:schemeClr>
                    </a:gs>
                  </a:gsLst>
                  <a:lin ang="5400000" scaled="1"/>
                </a:gradFill>
                <a:ln w="7938">
                  <a:solidFill>
                    <a:schemeClr val="bg2"/>
                  </a:solidFill>
                  <a:prstDash val="solid"/>
                  <a:round/>
                  <a:headEnd/>
                  <a:tailEnd/>
                </a:ln>
              </p:spPr>
              <p:txBody>
                <a:bodyPr/>
                <a:lstStyle/>
                <a:p>
                  <a:pPr>
                    <a:defRPr/>
                  </a:pPr>
                  <a:endParaRPr lang="en-US"/>
                </a:p>
              </p:txBody>
            </p:sp>
          </p:grpSp>
          <p:sp>
            <p:nvSpPr>
              <p:cNvPr id="7213" name="AutoShape 7"/>
              <p:cNvSpPr>
                <a:spLocks noChangeArrowheads="1"/>
              </p:cNvSpPr>
              <p:nvPr/>
            </p:nvSpPr>
            <p:spPr bwMode="auto">
              <a:xfrm>
                <a:off x="2160" y="3312"/>
                <a:ext cx="144" cy="96"/>
              </a:xfrm>
              <a:prstGeom prst="rightArrow">
                <a:avLst>
                  <a:gd name="adj1" fmla="val 50000"/>
                  <a:gd name="adj2" fmla="val 37500"/>
                </a:avLst>
              </a:prstGeom>
              <a:solidFill>
                <a:srgbClr val="9999FF"/>
              </a:solidFill>
              <a:ln w="12700">
                <a:solidFill>
                  <a:srgbClr val="9999FF"/>
                </a:solidFill>
                <a:miter lim="800000"/>
                <a:headEnd type="none" w="sm" len="sm"/>
                <a:tailEnd type="none" w="sm" len="sm"/>
              </a:ln>
            </p:spPr>
            <p:txBody>
              <a:bodyPr wrap="none" anchor="ctr"/>
              <a:lstStyle/>
              <a:p>
                <a:endParaRPr lang="en-US"/>
              </a:p>
            </p:txBody>
          </p:sp>
        </p:grpSp>
        <p:grpSp>
          <p:nvGrpSpPr>
            <p:cNvPr id="4" name="Group 8"/>
            <p:cNvGrpSpPr>
              <a:grpSpLocks/>
            </p:cNvGrpSpPr>
            <p:nvPr/>
          </p:nvGrpSpPr>
          <p:grpSpPr bwMode="auto">
            <a:xfrm>
              <a:off x="674687" y="2971800"/>
              <a:ext cx="762000" cy="333375"/>
              <a:chOff x="1824" y="3216"/>
              <a:chExt cx="480" cy="210"/>
            </a:xfrm>
          </p:grpSpPr>
          <p:grpSp>
            <p:nvGrpSpPr>
              <p:cNvPr id="5" name="Group 9"/>
              <p:cNvGrpSpPr>
                <a:grpSpLocks/>
              </p:cNvGrpSpPr>
              <p:nvPr/>
            </p:nvGrpSpPr>
            <p:grpSpPr bwMode="auto">
              <a:xfrm>
                <a:off x="1824" y="3216"/>
                <a:ext cx="318" cy="210"/>
                <a:chOff x="561" y="3519"/>
                <a:chExt cx="318" cy="210"/>
              </a:xfrm>
            </p:grpSpPr>
            <p:sp>
              <p:nvSpPr>
                <p:cNvPr id="159754" name="Freeform 10"/>
                <p:cNvSpPr>
                  <a:spLocks/>
                </p:cNvSpPr>
                <p:nvPr/>
              </p:nvSpPr>
              <p:spPr bwMode="auto">
                <a:xfrm>
                  <a:off x="561" y="3624"/>
                  <a:ext cx="318" cy="105"/>
                </a:xfrm>
                <a:custGeom>
                  <a:avLst/>
                  <a:gdLst/>
                  <a:ahLst/>
                  <a:cxnLst>
                    <a:cxn ang="0">
                      <a:pos x="0" y="0"/>
                    </a:cxn>
                    <a:cxn ang="0">
                      <a:pos x="63" y="105"/>
                    </a:cxn>
                    <a:cxn ang="0">
                      <a:pos x="254" y="105"/>
                    </a:cxn>
                    <a:cxn ang="0">
                      <a:pos x="318" y="0"/>
                    </a:cxn>
                    <a:cxn ang="0">
                      <a:pos x="0" y="0"/>
                    </a:cxn>
                  </a:cxnLst>
                  <a:rect l="0" t="0" r="r" b="b"/>
                  <a:pathLst>
                    <a:path w="318" h="105">
                      <a:moveTo>
                        <a:pt x="0" y="0"/>
                      </a:moveTo>
                      <a:lnTo>
                        <a:pt x="63" y="105"/>
                      </a:lnTo>
                      <a:lnTo>
                        <a:pt x="254" y="105"/>
                      </a:lnTo>
                      <a:lnTo>
                        <a:pt x="318" y="0"/>
                      </a:lnTo>
                      <a:lnTo>
                        <a:pt x="0" y="0"/>
                      </a:lnTo>
                      <a:close/>
                    </a:path>
                  </a:pathLst>
                </a:custGeom>
                <a:gradFill rotWithShape="0">
                  <a:gsLst>
                    <a:gs pos="0">
                      <a:schemeClr val="bg2"/>
                    </a:gs>
                    <a:gs pos="100000">
                      <a:schemeClr val="bg2">
                        <a:gamma/>
                        <a:shade val="0"/>
                        <a:invGamma/>
                      </a:schemeClr>
                    </a:gs>
                  </a:gsLst>
                  <a:lin ang="5400000" scaled="1"/>
                </a:gradFill>
                <a:ln w="7938">
                  <a:solidFill>
                    <a:schemeClr val="bg2"/>
                  </a:solidFill>
                  <a:prstDash val="solid"/>
                  <a:round/>
                  <a:headEnd/>
                  <a:tailEnd/>
                </a:ln>
              </p:spPr>
              <p:txBody>
                <a:bodyPr/>
                <a:lstStyle/>
                <a:p>
                  <a:pPr>
                    <a:defRPr/>
                  </a:pPr>
                  <a:endParaRPr lang="en-US"/>
                </a:p>
              </p:txBody>
            </p:sp>
            <p:sp>
              <p:nvSpPr>
                <p:cNvPr id="159755" name="Freeform 11"/>
                <p:cNvSpPr>
                  <a:spLocks/>
                </p:cNvSpPr>
                <p:nvPr/>
              </p:nvSpPr>
              <p:spPr bwMode="auto">
                <a:xfrm>
                  <a:off x="688" y="3519"/>
                  <a:ext cx="64" cy="105"/>
                </a:xfrm>
                <a:custGeom>
                  <a:avLst/>
                  <a:gdLst/>
                  <a:ahLst/>
                  <a:cxnLst>
                    <a:cxn ang="0">
                      <a:pos x="0" y="105"/>
                    </a:cxn>
                    <a:cxn ang="0">
                      <a:pos x="0" y="0"/>
                    </a:cxn>
                    <a:cxn ang="0">
                      <a:pos x="64" y="0"/>
                    </a:cxn>
                    <a:cxn ang="0">
                      <a:pos x="64" y="105"/>
                    </a:cxn>
                  </a:cxnLst>
                  <a:rect l="0" t="0" r="r" b="b"/>
                  <a:pathLst>
                    <a:path w="64" h="105">
                      <a:moveTo>
                        <a:pt x="0" y="105"/>
                      </a:moveTo>
                      <a:lnTo>
                        <a:pt x="0" y="0"/>
                      </a:lnTo>
                      <a:lnTo>
                        <a:pt x="64" y="0"/>
                      </a:lnTo>
                      <a:lnTo>
                        <a:pt x="64" y="105"/>
                      </a:lnTo>
                    </a:path>
                  </a:pathLst>
                </a:custGeom>
                <a:gradFill rotWithShape="0">
                  <a:gsLst>
                    <a:gs pos="0">
                      <a:schemeClr val="bg2"/>
                    </a:gs>
                    <a:gs pos="100000">
                      <a:schemeClr val="bg2">
                        <a:gamma/>
                        <a:shade val="0"/>
                        <a:invGamma/>
                      </a:schemeClr>
                    </a:gs>
                  </a:gsLst>
                  <a:lin ang="5400000" scaled="1"/>
                </a:gradFill>
                <a:ln w="7938">
                  <a:solidFill>
                    <a:schemeClr val="bg2"/>
                  </a:solidFill>
                  <a:prstDash val="solid"/>
                  <a:round/>
                  <a:headEnd/>
                  <a:tailEnd/>
                </a:ln>
              </p:spPr>
              <p:txBody>
                <a:bodyPr/>
                <a:lstStyle/>
                <a:p>
                  <a:pPr>
                    <a:defRPr/>
                  </a:pPr>
                  <a:endParaRPr lang="en-US"/>
                </a:p>
              </p:txBody>
            </p:sp>
          </p:grpSp>
          <p:sp>
            <p:nvSpPr>
              <p:cNvPr id="7209" name="AutoShape 12"/>
              <p:cNvSpPr>
                <a:spLocks noChangeArrowheads="1"/>
              </p:cNvSpPr>
              <p:nvPr/>
            </p:nvSpPr>
            <p:spPr bwMode="auto">
              <a:xfrm>
                <a:off x="2160" y="3312"/>
                <a:ext cx="144" cy="96"/>
              </a:xfrm>
              <a:prstGeom prst="rightArrow">
                <a:avLst>
                  <a:gd name="adj1" fmla="val 50000"/>
                  <a:gd name="adj2" fmla="val 37500"/>
                </a:avLst>
              </a:prstGeom>
              <a:solidFill>
                <a:srgbClr val="9999FF"/>
              </a:solidFill>
              <a:ln w="12700">
                <a:solidFill>
                  <a:srgbClr val="9999FF"/>
                </a:solidFill>
                <a:miter lim="800000"/>
                <a:headEnd type="none" w="sm" len="sm"/>
                <a:tailEnd type="none" w="sm" len="sm"/>
              </a:ln>
            </p:spPr>
            <p:txBody>
              <a:bodyPr wrap="none" anchor="ctr"/>
              <a:lstStyle/>
              <a:p>
                <a:endParaRPr lang="en-US"/>
              </a:p>
            </p:txBody>
          </p:sp>
        </p:grpSp>
        <p:sp>
          <p:nvSpPr>
            <p:cNvPr id="7173" name="AutoShape 13"/>
            <p:cNvSpPr>
              <a:spLocks noChangeArrowheads="1"/>
            </p:cNvSpPr>
            <p:nvPr/>
          </p:nvSpPr>
          <p:spPr bwMode="auto">
            <a:xfrm>
              <a:off x="642937" y="4114800"/>
              <a:ext cx="717550" cy="409575"/>
            </a:xfrm>
            <a:prstGeom prst="rightArrow">
              <a:avLst>
                <a:gd name="adj1" fmla="val 50000"/>
                <a:gd name="adj2" fmla="val 43798"/>
              </a:avLst>
            </a:prstGeom>
            <a:solidFill>
              <a:srgbClr val="9999FF"/>
            </a:solidFill>
            <a:ln w="12700" algn="ctr">
              <a:solidFill>
                <a:srgbClr val="9999FF"/>
              </a:solidFill>
              <a:miter lim="800000"/>
              <a:headEnd/>
              <a:tailEnd/>
            </a:ln>
          </p:spPr>
          <p:txBody>
            <a:bodyPr anchor="ctr">
              <a:spAutoFit/>
            </a:bodyPr>
            <a:lstStyle/>
            <a:p>
              <a:endParaRPr lang="en-US"/>
            </a:p>
          </p:txBody>
        </p:sp>
        <p:sp>
          <p:nvSpPr>
            <p:cNvPr id="159758" name="Rectangle 14"/>
            <p:cNvSpPr>
              <a:spLocks noChangeArrowheads="1"/>
            </p:cNvSpPr>
            <p:nvPr/>
          </p:nvSpPr>
          <p:spPr bwMode="auto">
            <a:xfrm>
              <a:off x="1779896" y="2819400"/>
              <a:ext cx="1371600" cy="685800"/>
            </a:xfrm>
            <a:prstGeom prst="rect">
              <a:avLst/>
            </a:prstGeom>
            <a:gradFill rotWithShape="1">
              <a:gsLst>
                <a:gs pos="0">
                  <a:schemeClr val="accent1"/>
                </a:gs>
                <a:gs pos="50000">
                  <a:srgbClr val="FFFFFF"/>
                </a:gs>
                <a:gs pos="100000">
                  <a:schemeClr val="accent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defRPr/>
              </a:pPr>
              <a:r>
                <a:rPr lang="en-US" sz="1200">
                  <a:solidFill>
                    <a:srgbClr val="000099"/>
                  </a:solidFill>
                </a:rPr>
                <a:t>Ethylene Plant</a:t>
              </a:r>
            </a:p>
          </p:txBody>
        </p:sp>
        <p:sp>
          <p:nvSpPr>
            <p:cNvPr id="159759" name="Rectangle 15"/>
            <p:cNvSpPr>
              <a:spLocks noChangeArrowheads="1"/>
            </p:cNvSpPr>
            <p:nvPr/>
          </p:nvSpPr>
          <p:spPr bwMode="auto">
            <a:xfrm>
              <a:off x="2160896" y="4191000"/>
              <a:ext cx="990600" cy="381000"/>
            </a:xfrm>
            <a:prstGeom prst="rect">
              <a:avLst/>
            </a:prstGeom>
            <a:gradFill rotWithShape="1">
              <a:gsLst>
                <a:gs pos="0">
                  <a:schemeClr val="accent1"/>
                </a:gs>
                <a:gs pos="50000">
                  <a:srgbClr val="FFFFFF"/>
                </a:gs>
                <a:gs pos="100000">
                  <a:schemeClr val="accent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defRPr/>
              </a:pPr>
              <a:r>
                <a:rPr lang="en-US" sz="1200" dirty="0" smtClean="0">
                  <a:solidFill>
                    <a:srgbClr val="000099"/>
                  </a:solidFill>
                </a:rPr>
                <a:t>BD Plant</a:t>
              </a:r>
              <a:endParaRPr lang="en-US" sz="1200" dirty="0">
                <a:solidFill>
                  <a:srgbClr val="000099"/>
                </a:solidFill>
              </a:endParaRPr>
            </a:p>
          </p:txBody>
        </p:sp>
        <p:sp>
          <p:nvSpPr>
            <p:cNvPr id="7178" name="Rectangle 23"/>
            <p:cNvSpPr>
              <a:spLocks noChangeArrowheads="1"/>
            </p:cNvSpPr>
            <p:nvPr/>
          </p:nvSpPr>
          <p:spPr bwMode="auto">
            <a:xfrm>
              <a:off x="1475096" y="4953000"/>
              <a:ext cx="990600" cy="381000"/>
            </a:xfrm>
            <a:prstGeom prst="rect">
              <a:avLst/>
            </a:prstGeom>
            <a:gradFill rotWithShape="1">
              <a:gsLst>
                <a:gs pos="0">
                  <a:srgbClr val="C0C0C0"/>
                </a:gs>
                <a:gs pos="50000">
                  <a:srgbClr val="FFFFFF"/>
                </a:gs>
                <a:gs pos="100000">
                  <a:srgbClr val="C0C0C0"/>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0C0C0"/>
              </a:extrusionClr>
            </a:sp3d>
          </p:spPr>
          <p:txBody>
            <a:bodyPr wrap="none" anchor="ctr">
              <a:flatTx/>
            </a:bodyPr>
            <a:lstStyle/>
            <a:p>
              <a:r>
                <a:rPr lang="en-US" sz="1200">
                  <a:solidFill>
                    <a:srgbClr val="000099"/>
                  </a:solidFill>
                </a:rPr>
                <a:t>Utility Plant</a:t>
              </a:r>
            </a:p>
          </p:txBody>
        </p:sp>
        <p:sp>
          <p:nvSpPr>
            <p:cNvPr id="7179" name="AutoShape 24"/>
            <p:cNvSpPr>
              <a:spLocks noChangeArrowheads="1"/>
            </p:cNvSpPr>
            <p:nvPr/>
          </p:nvSpPr>
          <p:spPr bwMode="auto">
            <a:xfrm>
              <a:off x="5486400" y="2590800"/>
              <a:ext cx="2209800" cy="381000"/>
            </a:xfrm>
            <a:prstGeom prst="chevron">
              <a:avLst>
                <a:gd name="adj" fmla="val 52495"/>
              </a:avLst>
            </a:prstGeom>
            <a:gradFill rotWithShape="1">
              <a:gsLst>
                <a:gs pos="0">
                  <a:srgbClr val="009900"/>
                </a:gs>
                <a:gs pos="50000">
                  <a:srgbClr val="FFFFFF"/>
                </a:gs>
                <a:gs pos="100000">
                  <a:srgbClr val="009900"/>
                </a:gs>
              </a:gsLst>
              <a:lin ang="5400000" scaled="1"/>
            </a:gradFill>
            <a:ln w="12700" algn="ctr">
              <a:solidFill>
                <a:schemeClr val="tx1"/>
              </a:solidFill>
              <a:miter lim="800000"/>
              <a:headEnd/>
              <a:tailEnd/>
            </a:ln>
          </p:spPr>
          <p:txBody>
            <a:bodyPr anchor="ctr"/>
            <a:lstStyle/>
            <a:p>
              <a:r>
                <a:rPr lang="en-US" dirty="0" smtClean="0"/>
                <a:t>PE - UCC</a:t>
              </a:r>
              <a:endParaRPr lang="en-US" dirty="0"/>
            </a:p>
          </p:txBody>
        </p:sp>
        <p:sp>
          <p:nvSpPr>
            <p:cNvPr id="7180" name="AutoShape 25"/>
            <p:cNvSpPr>
              <a:spLocks noChangeArrowheads="1"/>
            </p:cNvSpPr>
            <p:nvPr/>
          </p:nvSpPr>
          <p:spPr bwMode="auto">
            <a:xfrm>
              <a:off x="5486400" y="3200400"/>
              <a:ext cx="2209800" cy="381000"/>
            </a:xfrm>
            <a:prstGeom prst="chevron">
              <a:avLst>
                <a:gd name="adj" fmla="val 52495"/>
              </a:avLst>
            </a:prstGeom>
            <a:gradFill rotWithShape="1">
              <a:gsLst>
                <a:gs pos="0">
                  <a:srgbClr val="009900"/>
                </a:gs>
                <a:gs pos="50000">
                  <a:srgbClr val="FFFFFF"/>
                </a:gs>
                <a:gs pos="100000">
                  <a:srgbClr val="009900"/>
                </a:gs>
              </a:gsLst>
              <a:lin ang="5400000" scaled="1"/>
            </a:gradFill>
            <a:ln w="12700" algn="ctr">
              <a:solidFill>
                <a:schemeClr val="tx1"/>
              </a:solidFill>
              <a:miter lim="800000"/>
              <a:headEnd/>
              <a:tailEnd/>
            </a:ln>
          </p:spPr>
          <p:txBody>
            <a:bodyPr anchor="ctr"/>
            <a:lstStyle/>
            <a:p>
              <a:r>
                <a:rPr lang="en-US" dirty="0" smtClean="0"/>
                <a:t>PE - SDK</a:t>
              </a:r>
              <a:endParaRPr lang="en-US" dirty="0"/>
            </a:p>
          </p:txBody>
        </p:sp>
        <p:sp>
          <p:nvSpPr>
            <p:cNvPr id="7181" name="AutoShape 26"/>
            <p:cNvSpPr>
              <a:spLocks noChangeArrowheads="1"/>
            </p:cNvSpPr>
            <p:nvPr/>
          </p:nvSpPr>
          <p:spPr bwMode="auto">
            <a:xfrm>
              <a:off x="5486400" y="3886200"/>
              <a:ext cx="2209800" cy="381000"/>
            </a:xfrm>
            <a:prstGeom prst="chevron">
              <a:avLst>
                <a:gd name="adj" fmla="val 52495"/>
              </a:avLst>
            </a:prstGeom>
            <a:gradFill rotWithShape="1">
              <a:gsLst>
                <a:gs pos="0">
                  <a:srgbClr val="009900"/>
                </a:gs>
                <a:gs pos="50000">
                  <a:srgbClr val="FFFFFF"/>
                </a:gs>
                <a:gs pos="100000">
                  <a:srgbClr val="009900"/>
                </a:gs>
              </a:gsLst>
              <a:lin ang="5400000" scaled="1"/>
            </a:gradFill>
            <a:ln w="12700" algn="ctr">
              <a:solidFill>
                <a:schemeClr val="tx1"/>
              </a:solidFill>
              <a:miter lim="800000"/>
              <a:headEnd/>
              <a:tailEnd/>
            </a:ln>
          </p:spPr>
          <p:txBody>
            <a:bodyPr anchor="ctr"/>
            <a:lstStyle/>
            <a:p>
              <a:r>
                <a:rPr lang="en-US" dirty="0" smtClean="0"/>
                <a:t>PP</a:t>
              </a:r>
              <a:endParaRPr lang="en-US" dirty="0"/>
            </a:p>
          </p:txBody>
        </p:sp>
        <p:sp>
          <p:nvSpPr>
            <p:cNvPr id="7182" name="AutoShape 27"/>
            <p:cNvSpPr>
              <a:spLocks noChangeArrowheads="1"/>
            </p:cNvSpPr>
            <p:nvPr/>
          </p:nvSpPr>
          <p:spPr bwMode="auto">
            <a:xfrm>
              <a:off x="5486400" y="4572000"/>
              <a:ext cx="2209800" cy="381000"/>
            </a:xfrm>
            <a:prstGeom prst="chevron">
              <a:avLst>
                <a:gd name="adj" fmla="val 52495"/>
              </a:avLst>
            </a:prstGeom>
            <a:gradFill rotWithShape="1">
              <a:gsLst>
                <a:gs pos="0">
                  <a:srgbClr val="009900"/>
                </a:gs>
                <a:gs pos="50000">
                  <a:srgbClr val="FFFFFF"/>
                </a:gs>
                <a:gs pos="100000">
                  <a:srgbClr val="009900"/>
                </a:gs>
              </a:gsLst>
              <a:lin ang="5400000" scaled="1"/>
            </a:gradFill>
            <a:ln w="12700" algn="ctr">
              <a:solidFill>
                <a:schemeClr val="tx1"/>
              </a:solidFill>
              <a:miter lim="800000"/>
              <a:headEnd/>
              <a:tailEnd/>
            </a:ln>
          </p:spPr>
          <p:txBody>
            <a:bodyPr anchor="ctr"/>
            <a:lstStyle/>
            <a:p>
              <a:r>
                <a:rPr lang="en-US" dirty="0" smtClean="0"/>
                <a:t>SM</a:t>
              </a:r>
              <a:endParaRPr lang="en-US" dirty="0"/>
            </a:p>
          </p:txBody>
        </p:sp>
        <p:sp>
          <p:nvSpPr>
            <p:cNvPr id="7186" name="Line 31"/>
            <p:cNvSpPr>
              <a:spLocks noChangeShapeType="1"/>
            </p:cNvSpPr>
            <p:nvPr/>
          </p:nvSpPr>
          <p:spPr bwMode="auto">
            <a:xfrm>
              <a:off x="3303896" y="2819400"/>
              <a:ext cx="304800" cy="0"/>
            </a:xfrm>
            <a:prstGeom prst="line">
              <a:avLst/>
            </a:prstGeom>
            <a:noFill/>
            <a:ln w="12700">
              <a:solidFill>
                <a:schemeClr val="tx1"/>
              </a:solidFill>
              <a:round/>
              <a:headEnd/>
              <a:tailEnd type="triangle" w="med" len="med"/>
            </a:ln>
          </p:spPr>
          <p:txBody>
            <a:bodyPr anchor="ctr">
              <a:spAutoFit/>
            </a:bodyPr>
            <a:lstStyle/>
            <a:p>
              <a:endParaRPr lang="en-US"/>
            </a:p>
          </p:txBody>
        </p:sp>
        <p:sp>
          <p:nvSpPr>
            <p:cNvPr id="7187" name="Line 32"/>
            <p:cNvSpPr>
              <a:spLocks noChangeShapeType="1"/>
            </p:cNvSpPr>
            <p:nvPr/>
          </p:nvSpPr>
          <p:spPr bwMode="auto">
            <a:xfrm>
              <a:off x="3303896" y="3076575"/>
              <a:ext cx="304800" cy="0"/>
            </a:xfrm>
            <a:prstGeom prst="line">
              <a:avLst/>
            </a:prstGeom>
            <a:noFill/>
            <a:ln w="12700">
              <a:solidFill>
                <a:schemeClr val="tx1"/>
              </a:solidFill>
              <a:round/>
              <a:headEnd/>
              <a:tailEnd type="triangle" w="med" len="med"/>
            </a:ln>
          </p:spPr>
          <p:txBody>
            <a:bodyPr anchor="ctr">
              <a:spAutoFit/>
            </a:bodyPr>
            <a:lstStyle/>
            <a:p>
              <a:endParaRPr lang="en-US"/>
            </a:p>
          </p:txBody>
        </p:sp>
        <p:sp>
          <p:nvSpPr>
            <p:cNvPr id="7188" name="Line 33"/>
            <p:cNvSpPr>
              <a:spLocks noChangeShapeType="1"/>
            </p:cNvSpPr>
            <p:nvPr/>
          </p:nvSpPr>
          <p:spPr bwMode="auto">
            <a:xfrm>
              <a:off x="3303896" y="3352800"/>
              <a:ext cx="304800" cy="0"/>
            </a:xfrm>
            <a:prstGeom prst="line">
              <a:avLst/>
            </a:prstGeom>
            <a:noFill/>
            <a:ln w="12700">
              <a:solidFill>
                <a:schemeClr val="tx1"/>
              </a:solidFill>
              <a:round/>
              <a:headEnd/>
              <a:tailEnd type="triangle" w="med" len="med"/>
            </a:ln>
          </p:spPr>
          <p:txBody>
            <a:bodyPr anchor="ctr">
              <a:spAutoFit/>
            </a:bodyPr>
            <a:lstStyle/>
            <a:p>
              <a:endParaRPr lang="en-US"/>
            </a:p>
          </p:txBody>
        </p:sp>
        <p:sp>
          <p:nvSpPr>
            <p:cNvPr id="7189" name="Line 34"/>
            <p:cNvSpPr>
              <a:spLocks noChangeShapeType="1"/>
            </p:cNvSpPr>
            <p:nvPr/>
          </p:nvSpPr>
          <p:spPr bwMode="auto">
            <a:xfrm>
              <a:off x="3303896" y="4267200"/>
              <a:ext cx="304800" cy="0"/>
            </a:xfrm>
            <a:prstGeom prst="line">
              <a:avLst/>
            </a:prstGeom>
            <a:noFill/>
            <a:ln w="12700">
              <a:solidFill>
                <a:schemeClr val="tx1"/>
              </a:solidFill>
              <a:round/>
              <a:headEnd/>
              <a:tailEnd type="triangle" w="med" len="med"/>
            </a:ln>
          </p:spPr>
          <p:txBody>
            <a:bodyPr anchor="ctr">
              <a:spAutoFit/>
            </a:bodyPr>
            <a:lstStyle/>
            <a:p>
              <a:endParaRPr lang="en-US"/>
            </a:p>
          </p:txBody>
        </p:sp>
        <p:sp>
          <p:nvSpPr>
            <p:cNvPr id="7190" name="Text Box 35"/>
            <p:cNvSpPr txBox="1">
              <a:spLocks noChangeArrowheads="1"/>
            </p:cNvSpPr>
            <p:nvPr/>
          </p:nvSpPr>
          <p:spPr bwMode="auto">
            <a:xfrm>
              <a:off x="2071996" y="2209800"/>
              <a:ext cx="1003300" cy="304800"/>
            </a:xfrm>
            <a:prstGeom prst="rect">
              <a:avLst/>
            </a:prstGeom>
            <a:noFill/>
            <a:ln w="12700" algn="ctr">
              <a:noFill/>
              <a:miter lim="800000"/>
              <a:headEnd/>
              <a:tailEnd/>
            </a:ln>
          </p:spPr>
          <p:txBody>
            <a:bodyPr wrap="none">
              <a:spAutoFit/>
            </a:bodyPr>
            <a:lstStyle/>
            <a:p>
              <a:r>
                <a:rPr lang="en-US" sz="1400" dirty="0"/>
                <a:t>Upstream</a:t>
              </a:r>
            </a:p>
          </p:txBody>
        </p:sp>
        <p:sp>
          <p:nvSpPr>
            <p:cNvPr id="7192" name="Text Box 37"/>
            <p:cNvSpPr txBox="1">
              <a:spLocks noChangeArrowheads="1"/>
            </p:cNvSpPr>
            <p:nvPr/>
          </p:nvSpPr>
          <p:spPr bwMode="auto">
            <a:xfrm>
              <a:off x="5883275" y="2209800"/>
              <a:ext cx="1249363" cy="304800"/>
            </a:xfrm>
            <a:prstGeom prst="rect">
              <a:avLst/>
            </a:prstGeom>
            <a:noFill/>
            <a:ln w="12700" algn="ctr">
              <a:noFill/>
              <a:miter lim="800000"/>
              <a:headEnd/>
              <a:tailEnd/>
            </a:ln>
          </p:spPr>
          <p:txBody>
            <a:bodyPr wrap="none">
              <a:spAutoFit/>
            </a:bodyPr>
            <a:lstStyle/>
            <a:p>
              <a:r>
                <a:rPr lang="en-US" sz="1400"/>
                <a:t>Downstream</a:t>
              </a:r>
            </a:p>
          </p:txBody>
        </p:sp>
        <p:sp>
          <p:nvSpPr>
            <p:cNvPr id="7193" name="Text Box 38"/>
            <p:cNvSpPr txBox="1">
              <a:spLocks noChangeArrowheads="1"/>
            </p:cNvSpPr>
            <p:nvPr/>
          </p:nvSpPr>
          <p:spPr bwMode="auto">
            <a:xfrm>
              <a:off x="3635684" y="2686050"/>
              <a:ext cx="430212" cy="244475"/>
            </a:xfrm>
            <a:prstGeom prst="rect">
              <a:avLst/>
            </a:prstGeom>
            <a:noFill/>
            <a:ln w="12700" algn="ctr">
              <a:noFill/>
              <a:miter lim="800000"/>
              <a:headEnd/>
              <a:tailEnd/>
            </a:ln>
          </p:spPr>
          <p:txBody>
            <a:bodyPr wrap="none">
              <a:spAutoFit/>
            </a:bodyPr>
            <a:lstStyle/>
            <a:p>
              <a:r>
                <a:rPr lang="en-US" dirty="0"/>
                <a:t>ETY</a:t>
              </a:r>
            </a:p>
          </p:txBody>
        </p:sp>
        <p:sp>
          <p:nvSpPr>
            <p:cNvPr id="7194" name="Text Box 39"/>
            <p:cNvSpPr txBox="1">
              <a:spLocks noChangeArrowheads="1"/>
            </p:cNvSpPr>
            <p:nvPr/>
          </p:nvSpPr>
          <p:spPr bwMode="auto">
            <a:xfrm>
              <a:off x="3635684" y="2971800"/>
              <a:ext cx="436563" cy="244475"/>
            </a:xfrm>
            <a:prstGeom prst="rect">
              <a:avLst/>
            </a:prstGeom>
            <a:noFill/>
            <a:ln w="12700" algn="ctr">
              <a:noFill/>
              <a:miter lim="800000"/>
              <a:headEnd/>
              <a:tailEnd/>
            </a:ln>
          </p:spPr>
          <p:txBody>
            <a:bodyPr wrap="none">
              <a:spAutoFit/>
            </a:bodyPr>
            <a:lstStyle/>
            <a:p>
              <a:r>
                <a:rPr lang="en-US" dirty="0"/>
                <a:t>PPY</a:t>
              </a:r>
            </a:p>
          </p:txBody>
        </p:sp>
        <p:sp>
          <p:nvSpPr>
            <p:cNvPr id="7195" name="Text Box 40"/>
            <p:cNvSpPr txBox="1">
              <a:spLocks noChangeArrowheads="1"/>
            </p:cNvSpPr>
            <p:nvPr/>
          </p:nvSpPr>
          <p:spPr bwMode="auto">
            <a:xfrm>
              <a:off x="3635684" y="4099172"/>
              <a:ext cx="505267" cy="369332"/>
            </a:xfrm>
            <a:prstGeom prst="rect">
              <a:avLst/>
            </a:prstGeom>
            <a:noFill/>
            <a:ln w="12700" algn="ctr">
              <a:noFill/>
              <a:miter lim="800000"/>
              <a:headEnd/>
              <a:tailEnd/>
            </a:ln>
          </p:spPr>
          <p:txBody>
            <a:bodyPr wrap="none">
              <a:spAutoFit/>
            </a:bodyPr>
            <a:lstStyle/>
            <a:p>
              <a:r>
                <a:rPr lang="en-US" dirty="0" smtClean="0"/>
                <a:t>BD</a:t>
              </a:r>
              <a:endParaRPr lang="en-US" dirty="0"/>
            </a:p>
          </p:txBody>
        </p:sp>
        <p:sp>
          <p:nvSpPr>
            <p:cNvPr id="7196" name="Line 41"/>
            <p:cNvSpPr>
              <a:spLocks noChangeShapeType="1"/>
            </p:cNvSpPr>
            <p:nvPr/>
          </p:nvSpPr>
          <p:spPr bwMode="auto">
            <a:xfrm>
              <a:off x="2770496" y="3629025"/>
              <a:ext cx="0" cy="304800"/>
            </a:xfrm>
            <a:prstGeom prst="line">
              <a:avLst/>
            </a:prstGeom>
            <a:noFill/>
            <a:ln w="12700">
              <a:solidFill>
                <a:schemeClr val="tx1"/>
              </a:solidFill>
              <a:round/>
              <a:headEnd type="triangle" w="med" len="med"/>
              <a:tailEnd type="triangle" w="med" len="med"/>
            </a:ln>
          </p:spPr>
          <p:txBody>
            <a:bodyPr anchor="ctr">
              <a:spAutoFit/>
            </a:bodyPr>
            <a:lstStyle/>
            <a:p>
              <a:endParaRPr lang="en-US"/>
            </a:p>
          </p:txBody>
        </p:sp>
        <p:sp>
          <p:nvSpPr>
            <p:cNvPr id="7200" name="AutoShape 45"/>
            <p:cNvSpPr>
              <a:spLocks noChangeArrowheads="1"/>
            </p:cNvSpPr>
            <p:nvPr/>
          </p:nvSpPr>
          <p:spPr bwMode="auto">
            <a:xfrm>
              <a:off x="4648200" y="3581400"/>
              <a:ext cx="3048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FF"/>
                </a:gs>
                <a:gs pos="100000">
                  <a:schemeClr val="hlink"/>
                </a:gs>
              </a:gsLst>
              <a:lin ang="0" scaled="1"/>
            </a:gradFill>
            <a:ln w="12700" algn="ctr">
              <a:solidFill>
                <a:schemeClr val="tx1"/>
              </a:solidFill>
              <a:miter lim="800000"/>
              <a:headEnd/>
              <a:tailEnd/>
            </a:ln>
          </p:spPr>
          <p:txBody>
            <a:bodyPr wrap="none" anchor="ctr">
              <a:spAutoFit/>
            </a:bodyPr>
            <a:lstStyle/>
            <a:p>
              <a:endParaRPr lang="en-US"/>
            </a:p>
          </p:txBody>
        </p:sp>
        <p:sp>
          <p:nvSpPr>
            <p:cNvPr id="7201" name="Text Box 46"/>
            <p:cNvSpPr txBox="1">
              <a:spLocks noChangeArrowheads="1"/>
            </p:cNvSpPr>
            <p:nvPr/>
          </p:nvSpPr>
          <p:spPr bwMode="auto">
            <a:xfrm>
              <a:off x="533400" y="3335338"/>
              <a:ext cx="692150" cy="244475"/>
            </a:xfrm>
            <a:prstGeom prst="rect">
              <a:avLst/>
            </a:prstGeom>
            <a:noFill/>
            <a:ln w="12700" algn="ctr">
              <a:noFill/>
              <a:miter lim="800000"/>
              <a:headEnd/>
              <a:tailEnd/>
            </a:ln>
          </p:spPr>
          <p:txBody>
            <a:bodyPr wrap="none">
              <a:spAutoFit/>
            </a:bodyPr>
            <a:lstStyle/>
            <a:p>
              <a:r>
                <a:rPr lang="en-US"/>
                <a:t>Naphtha</a:t>
              </a:r>
            </a:p>
          </p:txBody>
        </p:sp>
        <p:sp>
          <p:nvSpPr>
            <p:cNvPr id="7202" name="Text Box 47"/>
            <p:cNvSpPr txBox="1">
              <a:spLocks noChangeArrowheads="1"/>
            </p:cNvSpPr>
            <p:nvPr/>
          </p:nvSpPr>
          <p:spPr bwMode="auto">
            <a:xfrm>
              <a:off x="615950" y="4495800"/>
              <a:ext cx="592137" cy="244475"/>
            </a:xfrm>
            <a:prstGeom prst="rect">
              <a:avLst/>
            </a:prstGeom>
            <a:noFill/>
            <a:ln w="12700" algn="ctr">
              <a:noFill/>
              <a:miter lim="800000"/>
              <a:headEnd/>
              <a:tailEnd/>
            </a:ln>
          </p:spPr>
          <p:txBody>
            <a:bodyPr wrap="none">
              <a:spAutoFit/>
            </a:bodyPr>
            <a:lstStyle/>
            <a:p>
              <a:r>
                <a:rPr lang="en-US"/>
                <a:t>Others</a:t>
              </a:r>
            </a:p>
          </p:txBody>
        </p:sp>
        <p:cxnSp>
          <p:nvCxnSpPr>
            <p:cNvPr id="10" name="Straight Arrow Connector 9"/>
            <p:cNvCxnSpPr/>
            <p:nvPr/>
          </p:nvCxnSpPr>
          <p:spPr bwMode="auto">
            <a:xfrm>
              <a:off x="1932296" y="5029200"/>
              <a:ext cx="0" cy="0"/>
            </a:xfrm>
            <a:prstGeom prst="straightConnector1">
              <a:avLst/>
            </a:prstGeom>
            <a:noFill/>
            <a:ln w="12700" cap="flat" cmpd="sng" algn="ctr">
              <a:solidFill>
                <a:schemeClr val="tx1"/>
              </a:solidFill>
              <a:prstDash val="solid"/>
              <a:round/>
              <a:headEnd type="arrow"/>
              <a:tailEnd type="arrow"/>
            </a:ln>
            <a:effectLst/>
          </p:spPr>
        </p:cxnSp>
        <p:sp>
          <p:nvSpPr>
            <p:cNvPr id="52" name="Text Box 39"/>
            <p:cNvSpPr txBox="1">
              <a:spLocks noChangeArrowheads="1"/>
            </p:cNvSpPr>
            <p:nvPr/>
          </p:nvSpPr>
          <p:spPr bwMode="auto">
            <a:xfrm>
              <a:off x="3635684" y="3260725"/>
              <a:ext cx="518091" cy="369332"/>
            </a:xfrm>
            <a:prstGeom prst="rect">
              <a:avLst/>
            </a:prstGeom>
            <a:noFill/>
            <a:ln w="12700" algn="ctr">
              <a:noFill/>
              <a:miter lim="800000"/>
              <a:headEnd/>
              <a:tailEnd/>
            </a:ln>
          </p:spPr>
          <p:txBody>
            <a:bodyPr wrap="none">
              <a:spAutoFit/>
            </a:bodyPr>
            <a:lstStyle/>
            <a:p>
              <a:r>
                <a:rPr lang="en-US" dirty="0" smtClean="0"/>
                <a:t>PG</a:t>
              </a:r>
              <a:endParaRPr lang="en-US" dirty="0"/>
            </a:p>
          </p:txBody>
        </p:sp>
        <p:cxnSp>
          <p:nvCxnSpPr>
            <p:cNvPr id="12" name="Straight Arrow Connector 11"/>
            <p:cNvCxnSpPr/>
            <p:nvPr/>
          </p:nvCxnSpPr>
          <p:spPr bwMode="auto">
            <a:xfrm>
              <a:off x="2008496" y="3658595"/>
              <a:ext cx="0" cy="1103905"/>
            </a:xfrm>
            <a:prstGeom prst="straightConnector1">
              <a:avLst/>
            </a:prstGeom>
            <a:noFill/>
            <a:ln w="12700" cap="flat" cmpd="sng" algn="ctr">
              <a:solidFill>
                <a:schemeClr val="tx1"/>
              </a:solidFill>
              <a:prstDash val="solid"/>
              <a:round/>
              <a:headEnd type="arrow"/>
              <a:tailEnd type="arrow"/>
            </a:ln>
            <a:effectLst/>
          </p:spPr>
        </p:cxnSp>
        <p:sp>
          <p:nvSpPr>
            <p:cNvPr id="13" name="Rectangle 12"/>
            <p:cNvSpPr/>
            <p:nvPr/>
          </p:nvSpPr>
          <p:spPr bwMode="auto">
            <a:xfrm>
              <a:off x="5105400" y="2514600"/>
              <a:ext cx="3048000" cy="2628900"/>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cs typeface="Arial" charset="0"/>
              </a:endParaRPr>
            </a:p>
          </p:txBody>
        </p:sp>
        <p:sp>
          <p:nvSpPr>
            <p:cNvPr id="14" name="Rectangle 13"/>
            <p:cNvSpPr/>
            <p:nvPr/>
          </p:nvSpPr>
          <p:spPr bwMode="auto">
            <a:xfrm>
              <a:off x="304800" y="2057400"/>
              <a:ext cx="8229600" cy="3505200"/>
            </a:xfrm>
            <a:prstGeom prst="rect">
              <a:avLst/>
            </a:prstGeom>
            <a:no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cs typeface="Arial" charset="0"/>
              </a:endParaRPr>
            </a:p>
          </p:txBody>
        </p:sp>
        <p:sp>
          <p:nvSpPr>
            <p:cNvPr id="16" name="TextBox 15"/>
            <p:cNvSpPr txBox="1"/>
            <p:nvPr/>
          </p:nvSpPr>
          <p:spPr>
            <a:xfrm>
              <a:off x="3303896" y="3657600"/>
              <a:ext cx="457176" cy="276999"/>
            </a:xfrm>
            <a:prstGeom prst="rect">
              <a:avLst/>
            </a:prstGeom>
            <a:noFill/>
          </p:spPr>
          <p:txBody>
            <a:bodyPr wrap="none" rtlCol="0">
              <a:spAutoFit/>
            </a:bodyPr>
            <a:lstStyle/>
            <a:p>
              <a:r>
                <a:rPr lang="en-US" sz="1200" dirty="0" smtClean="0"/>
                <a:t>C4s</a:t>
              </a:r>
              <a:endParaRPr lang="en-US" sz="1200" dirty="0"/>
            </a:p>
          </p:txBody>
        </p:sp>
      </p:grpSp>
      <p:sp>
        <p:nvSpPr>
          <p:cNvPr id="61" name="Content Placeholder 2"/>
          <p:cNvSpPr txBox="1">
            <a:spLocks/>
          </p:cNvSpPr>
          <p:nvPr/>
        </p:nvSpPr>
        <p:spPr>
          <a:xfrm>
            <a:off x="457200" y="1143000"/>
            <a:ext cx="8229600" cy="1295400"/>
          </a:xfrm>
          <a:prstGeom prst="rect">
            <a:avLst/>
          </a:prstGeom>
        </p:spPr>
        <p:txBody>
          <a:bodyPr/>
          <a:lstStyle>
            <a:lvl1pPr marL="342900" indent="-342900" algn="l" rtl="0" eaLnBrk="1" fontAlgn="base" hangingPunct="1">
              <a:spcBef>
                <a:spcPct val="20000"/>
              </a:spcBef>
              <a:spcAft>
                <a:spcPct val="0"/>
              </a:spcAft>
              <a:buFont typeface="Wingdings" pitchFamily="2" charset="2"/>
              <a:buChar char="Ø"/>
              <a:defRPr sz="2400">
                <a:solidFill>
                  <a:srgbClr val="006699"/>
                </a:solidFill>
                <a:latin typeface="+mn-lt"/>
                <a:ea typeface="+mn-ea"/>
                <a:cs typeface="+mn-cs"/>
              </a:defRPr>
            </a:lvl1pPr>
            <a:lvl2pPr marL="742950" indent="-285750" algn="l" rtl="0" eaLnBrk="1" fontAlgn="base" hangingPunct="1">
              <a:spcBef>
                <a:spcPct val="20000"/>
              </a:spcBef>
              <a:spcAft>
                <a:spcPct val="0"/>
              </a:spcAft>
              <a:buClr>
                <a:srgbClr val="006666"/>
              </a:buClr>
              <a:buFont typeface="Symbol" pitchFamily="18" charset="2"/>
              <a:buChar char="·"/>
              <a:defRPr sz="2000">
                <a:solidFill>
                  <a:srgbClr val="336600"/>
                </a:solidFill>
                <a:latin typeface="+mn-lt"/>
                <a:cs typeface="+mn-cs"/>
              </a:defRPr>
            </a:lvl2pPr>
            <a:lvl3pPr marL="1143000" indent="-228600" algn="l" rtl="0" eaLnBrk="1" fontAlgn="base" hangingPunct="1">
              <a:spcBef>
                <a:spcPct val="20000"/>
              </a:spcBef>
              <a:spcAft>
                <a:spcPct val="0"/>
              </a:spcAft>
              <a:buClr>
                <a:srgbClr val="006600"/>
              </a:buClr>
              <a:buFont typeface="Times New Roman" pitchFamily="18" charset="0"/>
              <a:buChar char="»"/>
              <a:defRPr sz="1800">
                <a:solidFill>
                  <a:srgbClr val="3333CC"/>
                </a:solidFill>
                <a:latin typeface="+mn-lt"/>
                <a:cs typeface="+mn-cs"/>
              </a:defRPr>
            </a:lvl3pPr>
            <a:lvl4pPr marL="1600200" indent="-228600" algn="l" rtl="0" eaLnBrk="1" fontAlgn="base" hangingPunct="1">
              <a:spcBef>
                <a:spcPct val="20000"/>
              </a:spcBef>
              <a:spcAft>
                <a:spcPct val="0"/>
              </a:spcAft>
              <a:buClr>
                <a:srgbClr val="666633"/>
              </a:buClr>
              <a:buFont typeface="Arial" charset="0"/>
              <a:buChar char="–"/>
              <a:defRPr sz="1600">
                <a:solidFill>
                  <a:srgbClr val="666633"/>
                </a:solidFill>
                <a:latin typeface="+mn-lt"/>
                <a:cs typeface="+mn-cs"/>
              </a:defRPr>
            </a:lvl4pPr>
            <a:lvl5pPr marL="2057400" indent="-228600" algn="l" rtl="0" eaLnBrk="1" fontAlgn="base" hangingPunct="1">
              <a:spcBef>
                <a:spcPct val="20000"/>
              </a:spcBef>
              <a:spcAft>
                <a:spcPct val="0"/>
              </a:spcAft>
              <a:buFont typeface="Arial" charset="0"/>
              <a:buChar char="»"/>
              <a:defRPr sz="1400">
                <a:solidFill>
                  <a:schemeClr val="tx1"/>
                </a:solidFill>
                <a:latin typeface="+mn-lt"/>
                <a:cs typeface="+mn-cs"/>
              </a:defRPr>
            </a:lvl5pPr>
            <a:lvl6pPr marL="2514600" indent="-228600" algn="l" rtl="0" eaLnBrk="1" fontAlgn="base" hangingPunct="1">
              <a:spcBef>
                <a:spcPct val="20000"/>
              </a:spcBef>
              <a:spcAft>
                <a:spcPct val="0"/>
              </a:spcAft>
              <a:buFont typeface="Arial" charset="0"/>
              <a:buChar char="»"/>
              <a:defRPr sz="1400">
                <a:solidFill>
                  <a:schemeClr val="tx1"/>
                </a:solidFill>
                <a:latin typeface="+mn-lt"/>
                <a:cs typeface="+mn-cs"/>
              </a:defRPr>
            </a:lvl6pPr>
            <a:lvl7pPr marL="2971800" indent="-228600" algn="l" rtl="0" eaLnBrk="1" fontAlgn="base" hangingPunct="1">
              <a:spcBef>
                <a:spcPct val="20000"/>
              </a:spcBef>
              <a:spcAft>
                <a:spcPct val="0"/>
              </a:spcAft>
              <a:buFont typeface="Arial" charset="0"/>
              <a:buChar char="»"/>
              <a:defRPr sz="1400">
                <a:solidFill>
                  <a:schemeClr val="tx1"/>
                </a:solidFill>
                <a:latin typeface="+mn-lt"/>
                <a:cs typeface="+mn-cs"/>
              </a:defRPr>
            </a:lvl7pPr>
            <a:lvl8pPr marL="3429000" indent="-228600" algn="l" rtl="0" eaLnBrk="1" fontAlgn="base" hangingPunct="1">
              <a:spcBef>
                <a:spcPct val="20000"/>
              </a:spcBef>
              <a:spcAft>
                <a:spcPct val="0"/>
              </a:spcAft>
              <a:buFont typeface="Arial" charset="0"/>
              <a:buChar char="»"/>
              <a:defRPr sz="1400">
                <a:solidFill>
                  <a:schemeClr val="tx1"/>
                </a:solidFill>
                <a:latin typeface="+mn-lt"/>
                <a:cs typeface="+mn-cs"/>
              </a:defRPr>
            </a:lvl8pPr>
            <a:lvl9pPr marL="3886200" indent="-228600" algn="l" rtl="0" eaLnBrk="1" fontAlgn="base" hangingPunct="1">
              <a:spcBef>
                <a:spcPct val="20000"/>
              </a:spcBef>
              <a:spcAft>
                <a:spcPct val="0"/>
              </a:spcAft>
              <a:buFont typeface="Arial" charset="0"/>
              <a:buChar char="»"/>
              <a:defRPr sz="1400">
                <a:solidFill>
                  <a:schemeClr val="tx1"/>
                </a:solidFill>
                <a:latin typeface="+mn-lt"/>
                <a:cs typeface="+mn-cs"/>
              </a:defRPr>
            </a:lvl9pPr>
          </a:lstStyle>
          <a:p>
            <a:r>
              <a:rPr lang="en-US" b="0" dirty="0" smtClean="0"/>
              <a:t>Challenges:</a:t>
            </a:r>
          </a:p>
          <a:p>
            <a:pPr lvl="1"/>
            <a:r>
              <a:rPr lang="en-US" b="0" dirty="0" smtClean="0"/>
              <a:t>Modeling flow with different material representation</a:t>
            </a:r>
          </a:p>
          <a:p>
            <a:pPr lvl="1"/>
            <a:r>
              <a:rPr lang="en-US" b="0" dirty="0" smtClean="0"/>
              <a:t>Decisions on stream usage</a:t>
            </a:r>
            <a:endParaRPr lang="en-US" b="0" dirty="0"/>
          </a:p>
        </p:txBody>
      </p:sp>
      <p:cxnSp>
        <p:nvCxnSpPr>
          <p:cNvPr id="21" name="Elbow Connector 20"/>
          <p:cNvCxnSpPr/>
          <p:nvPr/>
        </p:nvCxnSpPr>
        <p:spPr bwMode="auto">
          <a:xfrm flipV="1">
            <a:off x="2770496" y="5151437"/>
            <a:ext cx="1383279" cy="411164"/>
          </a:xfrm>
          <a:prstGeom prst="bentConnector3">
            <a:avLst>
              <a:gd name="adj1" fmla="val 56906"/>
            </a:avLst>
          </a:prstGeom>
          <a:no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95769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Modeling Business Unit </a:t>
            </a:r>
          </a:p>
        </p:txBody>
      </p:sp>
      <p:sp>
        <p:nvSpPr>
          <p:cNvPr id="34819" name="Rectangle 3"/>
          <p:cNvSpPr>
            <a:spLocks noGrp="1" noChangeArrowheads="1"/>
          </p:cNvSpPr>
          <p:nvPr>
            <p:ph idx="1"/>
          </p:nvPr>
        </p:nvSpPr>
        <p:spPr>
          <a:xfrm>
            <a:off x="457200" y="1143000"/>
            <a:ext cx="8229600" cy="914400"/>
          </a:xfrm>
        </p:spPr>
        <p:txBody>
          <a:bodyPr/>
          <a:lstStyle/>
          <a:p>
            <a:r>
              <a:rPr lang="en-US" dirty="0" smtClean="0"/>
              <a:t>Supply chain planning decisions</a:t>
            </a:r>
          </a:p>
          <a:p>
            <a:pPr lvl="1"/>
            <a:r>
              <a:rPr lang="en-US" dirty="0" smtClean="0"/>
              <a:t>at each business unit</a:t>
            </a:r>
          </a:p>
        </p:txBody>
      </p:sp>
      <p:sp>
        <p:nvSpPr>
          <p:cNvPr id="162820" name="Rectangle 4"/>
          <p:cNvSpPr>
            <a:spLocks noChangeArrowheads="1"/>
          </p:cNvSpPr>
          <p:nvPr/>
        </p:nvSpPr>
        <p:spPr bwMode="auto">
          <a:xfrm>
            <a:off x="3119437" y="3746879"/>
            <a:ext cx="2209800" cy="1676400"/>
          </a:xfrm>
          <a:prstGeom prst="rect">
            <a:avLst/>
          </a:prstGeom>
          <a:gradFill rotWithShape="1">
            <a:gsLst>
              <a:gs pos="0">
                <a:schemeClr val="accent1"/>
              </a:gs>
              <a:gs pos="50000">
                <a:srgbClr val="FFFFFF"/>
              </a:gs>
              <a:gs pos="100000">
                <a:schemeClr val="accent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defRPr/>
            </a:pPr>
            <a:r>
              <a:rPr lang="en-US" sz="2000" dirty="0">
                <a:solidFill>
                  <a:srgbClr val="000099"/>
                </a:solidFill>
              </a:rPr>
              <a:t>Business Unit</a:t>
            </a:r>
          </a:p>
        </p:txBody>
      </p:sp>
      <p:sp>
        <p:nvSpPr>
          <p:cNvPr id="34821" name="AutoShape 5"/>
          <p:cNvSpPr>
            <a:spLocks noChangeArrowheads="1"/>
          </p:cNvSpPr>
          <p:nvPr/>
        </p:nvSpPr>
        <p:spPr bwMode="auto">
          <a:xfrm>
            <a:off x="5924550" y="3657600"/>
            <a:ext cx="1333500" cy="381000"/>
          </a:xfrm>
          <a:prstGeom prst="chevron">
            <a:avLst>
              <a:gd name="adj" fmla="val 31678"/>
            </a:avLst>
          </a:prstGeom>
          <a:gradFill rotWithShape="1">
            <a:gsLst>
              <a:gs pos="0">
                <a:srgbClr val="009900"/>
              </a:gs>
              <a:gs pos="50000">
                <a:srgbClr val="FFFFFF"/>
              </a:gs>
              <a:gs pos="100000">
                <a:srgbClr val="009900"/>
              </a:gs>
            </a:gsLst>
            <a:lin ang="5400000" scaled="1"/>
          </a:gradFill>
          <a:ln w="12700" algn="ctr">
            <a:solidFill>
              <a:schemeClr val="tx1"/>
            </a:solidFill>
            <a:miter lim="800000"/>
            <a:headEnd/>
            <a:tailEnd/>
          </a:ln>
        </p:spPr>
        <p:txBody>
          <a:bodyPr anchor="ctr"/>
          <a:lstStyle/>
          <a:p>
            <a:pPr algn="ctr"/>
            <a:r>
              <a:rPr lang="en-US" sz="1600"/>
              <a:t>Internal</a:t>
            </a:r>
          </a:p>
        </p:txBody>
      </p:sp>
      <p:sp>
        <p:nvSpPr>
          <p:cNvPr id="34822" name="AutoShape 6"/>
          <p:cNvSpPr>
            <a:spLocks noChangeArrowheads="1"/>
          </p:cNvSpPr>
          <p:nvPr/>
        </p:nvSpPr>
        <p:spPr bwMode="auto">
          <a:xfrm>
            <a:off x="5924550" y="4572000"/>
            <a:ext cx="1333500" cy="381000"/>
          </a:xfrm>
          <a:prstGeom prst="chevron">
            <a:avLst>
              <a:gd name="adj" fmla="val 31678"/>
            </a:avLst>
          </a:prstGeom>
          <a:gradFill rotWithShape="1">
            <a:gsLst>
              <a:gs pos="0">
                <a:srgbClr val="009900"/>
              </a:gs>
              <a:gs pos="50000">
                <a:srgbClr val="FFFFFF"/>
              </a:gs>
              <a:gs pos="100000">
                <a:srgbClr val="009900"/>
              </a:gs>
            </a:gsLst>
            <a:lin ang="5400000" scaled="1"/>
          </a:gradFill>
          <a:ln w="12700" algn="ctr">
            <a:solidFill>
              <a:schemeClr val="tx1"/>
            </a:solidFill>
            <a:miter lim="800000"/>
            <a:headEnd/>
            <a:tailEnd/>
          </a:ln>
        </p:spPr>
        <p:txBody>
          <a:bodyPr anchor="ctr"/>
          <a:lstStyle/>
          <a:p>
            <a:pPr algn="ctr"/>
            <a:r>
              <a:rPr lang="en-US" sz="1600"/>
              <a:t>External</a:t>
            </a:r>
          </a:p>
        </p:txBody>
      </p:sp>
      <p:sp>
        <p:nvSpPr>
          <p:cNvPr id="34823" name="AutoShape 7"/>
          <p:cNvSpPr>
            <a:spLocks noChangeArrowheads="1"/>
          </p:cNvSpPr>
          <p:nvPr/>
        </p:nvSpPr>
        <p:spPr bwMode="auto">
          <a:xfrm>
            <a:off x="1409700" y="3657600"/>
            <a:ext cx="1333500" cy="381000"/>
          </a:xfrm>
          <a:prstGeom prst="chevron">
            <a:avLst>
              <a:gd name="adj" fmla="val 31678"/>
            </a:avLst>
          </a:prstGeom>
          <a:gradFill rotWithShape="1">
            <a:gsLst>
              <a:gs pos="0">
                <a:srgbClr val="009900"/>
              </a:gs>
              <a:gs pos="50000">
                <a:srgbClr val="FFFFFF"/>
              </a:gs>
              <a:gs pos="100000">
                <a:srgbClr val="009900"/>
              </a:gs>
            </a:gsLst>
            <a:lin ang="5400000" scaled="1"/>
          </a:gradFill>
          <a:ln w="12700" algn="ctr">
            <a:solidFill>
              <a:schemeClr val="tx1"/>
            </a:solidFill>
            <a:miter lim="800000"/>
            <a:headEnd/>
            <a:tailEnd/>
          </a:ln>
        </p:spPr>
        <p:txBody>
          <a:bodyPr anchor="ctr"/>
          <a:lstStyle/>
          <a:p>
            <a:pPr algn="ctr"/>
            <a:r>
              <a:rPr lang="en-US" sz="1600" dirty="0"/>
              <a:t>Internal</a:t>
            </a:r>
          </a:p>
        </p:txBody>
      </p:sp>
      <p:sp>
        <p:nvSpPr>
          <p:cNvPr id="34824" name="AutoShape 8"/>
          <p:cNvSpPr>
            <a:spLocks noChangeArrowheads="1"/>
          </p:cNvSpPr>
          <p:nvPr/>
        </p:nvSpPr>
        <p:spPr bwMode="auto">
          <a:xfrm>
            <a:off x="1409700" y="4572000"/>
            <a:ext cx="1333500" cy="381000"/>
          </a:xfrm>
          <a:prstGeom prst="chevron">
            <a:avLst>
              <a:gd name="adj" fmla="val 31678"/>
            </a:avLst>
          </a:prstGeom>
          <a:gradFill rotWithShape="1">
            <a:gsLst>
              <a:gs pos="0">
                <a:srgbClr val="009900"/>
              </a:gs>
              <a:gs pos="50000">
                <a:srgbClr val="FFFFFF"/>
              </a:gs>
              <a:gs pos="100000">
                <a:srgbClr val="009900"/>
              </a:gs>
            </a:gsLst>
            <a:lin ang="5400000" scaled="1"/>
          </a:gradFill>
          <a:ln w="12700" algn="ctr">
            <a:solidFill>
              <a:schemeClr val="tx1"/>
            </a:solidFill>
            <a:miter lim="800000"/>
            <a:headEnd/>
            <a:tailEnd/>
          </a:ln>
        </p:spPr>
        <p:txBody>
          <a:bodyPr anchor="ctr"/>
          <a:lstStyle/>
          <a:p>
            <a:pPr algn="ctr"/>
            <a:r>
              <a:rPr lang="en-US" sz="1600" dirty="0"/>
              <a:t>External</a:t>
            </a:r>
          </a:p>
        </p:txBody>
      </p:sp>
      <p:sp>
        <p:nvSpPr>
          <p:cNvPr id="34825" name="Line 9"/>
          <p:cNvSpPr>
            <a:spLocks noChangeShapeType="1"/>
          </p:cNvSpPr>
          <p:nvPr/>
        </p:nvSpPr>
        <p:spPr bwMode="auto">
          <a:xfrm>
            <a:off x="7315200" y="3733800"/>
            <a:ext cx="533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4826" name="Line 10"/>
          <p:cNvSpPr>
            <a:spLocks noChangeShapeType="1"/>
          </p:cNvSpPr>
          <p:nvPr/>
        </p:nvSpPr>
        <p:spPr bwMode="auto">
          <a:xfrm>
            <a:off x="7391400" y="3857625"/>
            <a:ext cx="533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4827" name="Line 11"/>
          <p:cNvSpPr>
            <a:spLocks noChangeShapeType="1"/>
          </p:cNvSpPr>
          <p:nvPr/>
        </p:nvSpPr>
        <p:spPr bwMode="auto">
          <a:xfrm>
            <a:off x="7467600" y="3981450"/>
            <a:ext cx="533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4828" name="Line 12"/>
          <p:cNvSpPr>
            <a:spLocks noChangeShapeType="1"/>
          </p:cNvSpPr>
          <p:nvPr/>
        </p:nvSpPr>
        <p:spPr bwMode="auto">
          <a:xfrm>
            <a:off x="7315200" y="4572000"/>
            <a:ext cx="533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4829" name="Line 13"/>
          <p:cNvSpPr>
            <a:spLocks noChangeShapeType="1"/>
          </p:cNvSpPr>
          <p:nvPr/>
        </p:nvSpPr>
        <p:spPr bwMode="auto">
          <a:xfrm>
            <a:off x="7391400" y="4695825"/>
            <a:ext cx="533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4830" name="Line 14"/>
          <p:cNvSpPr>
            <a:spLocks noChangeShapeType="1"/>
          </p:cNvSpPr>
          <p:nvPr/>
        </p:nvSpPr>
        <p:spPr bwMode="auto">
          <a:xfrm>
            <a:off x="7467600" y="4819650"/>
            <a:ext cx="533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4831" name="Line 15"/>
          <p:cNvSpPr>
            <a:spLocks noChangeShapeType="1"/>
          </p:cNvSpPr>
          <p:nvPr/>
        </p:nvSpPr>
        <p:spPr bwMode="auto">
          <a:xfrm>
            <a:off x="533400" y="3733800"/>
            <a:ext cx="533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4832" name="Line 16"/>
          <p:cNvSpPr>
            <a:spLocks noChangeShapeType="1"/>
          </p:cNvSpPr>
          <p:nvPr/>
        </p:nvSpPr>
        <p:spPr bwMode="auto">
          <a:xfrm>
            <a:off x="609600" y="3857625"/>
            <a:ext cx="533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4833" name="Line 17"/>
          <p:cNvSpPr>
            <a:spLocks noChangeShapeType="1"/>
          </p:cNvSpPr>
          <p:nvPr/>
        </p:nvSpPr>
        <p:spPr bwMode="auto">
          <a:xfrm>
            <a:off x="685800" y="3981450"/>
            <a:ext cx="533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4834" name="Line 18"/>
          <p:cNvSpPr>
            <a:spLocks noChangeShapeType="1"/>
          </p:cNvSpPr>
          <p:nvPr/>
        </p:nvSpPr>
        <p:spPr bwMode="auto">
          <a:xfrm>
            <a:off x="533400" y="4638675"/>
            <a:ext cx="533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4835" name="Line 19"/>
          <p:cNvSpPr>
            <a:spLocks noChangeShapeType="1"/>
          </p:cNvSpPr>
          <p:nvPr/>
        </p:nvSpPr>
        <p:spPr bwMode="auto">
          <a:xfrm>
            <a:off x="609600" y="4762500"/>
            <a:ext cx="533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4836" name="Line 20"/>
          <p:cNvSpPr>
            <a:spLocks noChangeShapeType="1"/>
          </p:cNvSpPr>
          <p:nvPr/>
        </p:nvSpPr>
        <p:spPr bwMode="auto">
          <a:xfrm>
            <a:off x="685800" y="4886325"/>
            <a:ext cx="533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4837" name="AutoShape 21"/>
          <p:cNvSpPr>
            <a:spLocks noChangeArrowheads="1"/>
          </p:cNvSpPr>
          <p:nvPr/>
        </p:nvSpPr>
        <p:spPr bwMode="auto">
          <a:xfrm rot="5400000">
            <a:off x="4152900" y="2705100"/>
            <a:ext cx="6096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FF"/>
              </a:gs>
              <a:gs pos="100000">
                <a:srgbClr val="009900"/>
              </a:gs>
            </a:gsLst>
            <a:lin ang="0" scaled="1"/>
          </a:gradFill>
          <a:ln w="12700" algn="ctr">
            <a:solidFill>
              <a:schemeClr val="tx1"/>
            </a:solidFill>
            <a:miter lim="800000"/>
            <a:headEnd/>
            <a:tailEnd/>
          </a:ln>
        </p:spPr>
        <p:txBody>
          <a:bodyPr anchor="ctr">
            <a:spAutoFit/>
          </a:bodyPr>
          <a:lstStyle/>
          <a:p>
            <a:endParaRPr lang="en-US"/>
          </a:p>
        </p:txBody>
      </p:sp>
      <p:sp>
        <p:nvSpPr>
          <p:cNvPr id="34838" name="Text Box 22"/>
          <p:cNvSpPr txBox="1">
            <a:spLocks noChangeArrowheads="1"/>
          </p:cNvSpPr>
          <p:nvPr/>
        </p:nvSpPr>
        <p:spPr bwMode="auto">
          <a:xfrm>
            <a:off x="3217863" y="2162175"/>
            <a:ext cx="2527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1000" b="1">
                <a:solidFill>
                  <a:schemeClr val="tx1"/>
                </a:solidFill>
                <a:latin typeface="Arial" charset="0"/>
                <a:cs typeface="Arial" charset="0"/>
              </a:defRPr>
            </a:lvl1pPr>
            <a:lvl2pPr marL="742950" indent="-285750">
              <a:defRPr sz="1000" b="1">
                <a:solidFill>
                  <a:schemeClr val="tx1"/>
                </a:solidFill>
                <a:latin typeface="Arial" charset="0"/>
                <a:cs typeface="Arial" charset="0"/>
              </a:defRPr>
            </a:lvl2pPr>
            <a:lvl3pPr marL="1143000" indent="-228600">
              <a:defRPr sz="1000" b="1">
                <a:solidFill>
                  <a:schemeClr val="tx1"/>
                </a:solidFill>
                <a:latin typeface="Arial" charset="0"/>
                <a:cs typeface="Arial" charset="0"/>
              </a:defRPr>
            </a:lvl3pPr>
            <a:lvl4pPr marL="1600200" indent="-228600">
              <a:defRPr sz="1000" b="1">
                <a:solidFill>
                  <a:schemeClr val="tx1"/>
                </a:solidFill>
                <a:latin typeface="Arial" charset="0"/>
                <a:cs typeface="Arial" charset="0"/>
              </a:defRPr>
            </a:lvl4pPr>
            <a:lvl5pPr marL="2057400" indent="-22860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r>
              <a:rPr lang="en-US" sz="1400">
                <a:solidFill>
                  <a:srgbClr val="3333CC"/>
                </a:solidFill>
              </a:rPr>
              <a:t>External product purchases</a:t>
            </a:r>
          </a:p>
        </p:txBody>
      </p:sp>
      <p:sp>
        <p:nvSpPr>
          <p:cNvPr id="34839" name="Text Box 23"/>
          <p:cNvSpPr txBox="1">
            <a:spLocks noChangeArrowheads="1"/>
          </p:cNvSpPr>
          <p:nvPr/>
        </p:nvSpPr>
        <p:spPr bwMode="auto">
          <a:xfrm>
            <a:off x="1287463" y="2754313"/>
            <a:ext cx="1366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1000" b="1">
                <a:solidFill>
                  <a:schemeClr val="tx1"/>
                </a:solidFill>
                <a:latin typeface="Arial" charset="0"/>
                <a:cs typeface="Arial" charset="0"/>
              </a:defRPr>
            </a:lvl1pPr>
            <a:lvl2pPr marL="742950" indent="-285750">
              <a:defRPr sz="1000" b="1">
                <a:solidFill>
                  <a:schemeClr val="tx1"/>
                </a:solidFill>
                <a:latin typeface="Arial" charset="0"/>
                <a:cs typeface="Arial" charset="0"/>
              </a:defRPr>
            </a:lvl2pPr>
            <a:lvl3pPr marL="1143000" indent="-228600">
              <a:defRPr sz="1000" b="1">
                <a:solidFill>
                  <a:schemeClr val="tx1"/>
                </a:solidFill>
                <a:latin typeface="Arial" charset="0"/>
                <a:cs typeface="Arial" charset="0"/>
              </a:defRPr>
            </a:lvl3pPr>
            <a:lvl4pPr marL="1600200" indent="-228600">
              <a:defRPr sz="1000" b="1">
                <a:solidFill>
                  <a:schemeClr val="tx1"/>
                </a:solidFill>
                <a:latin typeface="Arial" charset="0"/>
                <a:cs typeface="Arial" charset="0"/>
              </a:defRPr>
            </a:lvl4pPr>
            <a:lvl5pPr marL="2057400" indent="-22860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r>
              <a:rPr lang="en-US" sz="1400">
                <a:solidFill>
                  <a:srgbClr val="3333CC"/>
                </a:solidFill>
              </a:rPr>
              <a:t>Raw Materials</a:t>
            </a:r>
          </a:p>
        </p:txBody>
      </p:sp>
      <p:sp>
        <p:nvSpPr>
          <p:cNvPr id="34840" name="Text Box 24"/>
          <p:cNvSpPr txBox="1">
            <a:spLocks noChangeArrowheads="1"/>
          </p:cNvSpPr>
          <p:nvPr/>
        </p:nvSpPr>
        <p:spPr bwMode="auto">
          <a:xfrm>
            <a:off x="6091238" y="2751138"/>
            <a:ext cx="952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1000" b="1">
                <a:solidFill>
                  <a:schemeClr val="tx1"/>
                </a:solidFill>
                <a:latin typeface="Arial" charset="0"/>
                <a:cs typeface="Arial" charset="0"/>
              </a:defRPr>
            </a:lvl1pPr>
            <a:lvl2pPr marL="742950" indent="-285750">
              <a:defRPr sz="1000" b="1">
                <a:solidFill>
                  <a:schemeClr val="tx1"/>
                </a:solidFill>
                <a:latin typeface="Arial" charset="0"/>
                <a:cs typeface="Arial" charset="0"/>
              </a:defRPr>
            </a:lvl2pPr>
            <a:lvl3pPr marL="1143000" indent="-228600">
              <a:defRPr sz="1000" b="1">
                <a:solidFill>
                  <a:schemeClr val="tx1"/>
                </a:solidFill>
                <a:latin typeface="Arial" charset="0"/>
                <a:cs typeface="Arial" charset="0"/>
              </a:defRPr>
            </a:lvl3pPr>
            <a:lvl4pPr marL="1600200" indent="-228600">
              <a:defRPr sz="1000" b="1">
                <a:solidFill>
                  <a:schemeClr val="tx1"/>
                </a:solidFill>
                <a:latin typeface="Arial" charset="0"/>
                <a:cs typeface="Arial" charset="0"/>
              </a:defRPr>
            </a:lvl4pPr>
            <a:lvl5pPr marL="2057400" indent="-22860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r>
              <a:rPr lang="en-US" sz="1400">
                <a:solidFill>
                  <a:srgbClr val="3333CC"/>
                </a:solidFill>
              </a:rPr>
              <a:t>Products</a:t>
            </a:r>
          </a:p>
        </p:txBody>
      </p:sp>
      <p:sp>
        <p:nvSpPr>
          <p:cNvPr id="34841" name="AutoShape 25"/>
          <p:cNvSpPr>
            <a:spLocks noChangeArrowheads="1"/>
          </p:cNvSpPr>
          <p:nvPr/>
        </p:nvSpPr>
        <p:spPr bwMode="auto">
          <a:xfrm>
            <a:off x="304800" y="5580063"/>
            <a:ext cx="390525" cy="228600"/>
          </a:xfrm>
          <a:prstGeom prst="flowChartDecision">
            <a:avLst/>
          </a:prstGeom>
          <a:solidFill>
            <a:srgbClr val="0000FF"/>
          </a:solidFill>
          <a:ln w="9525" algn="ctr">
            <a:solidFill>
              <a:schemeClr val="bg2"/>
            </a:solidFill>
            <a:miter lim="800000"/>
            <a:headEnd/>
            <a:tailEnd/>
          </a:ln>
        </p:spPr>
        <p:txBody>
          <a:bodyPr wrap="none" anchor="ctr"/>
          <a:lstStyle/>
          <a:p>
            <a:pPr eaLnBrk="1" hangingPunct="1"/>
            <a:r>
              <a:rPr lang="en-US" sz="1200">
                <a:solidFill>
                  <a:schemeClr val="bg1"/>
                </a:solidFill>
              </a:rPr>
              <a:t>?</a:t>
            </a:r>
          </a:p>
        </p:txBody>
      </p:sp>
      <p:sp>
        <p:nvSpPr>
          <p:cNvPr id="34842" name="Text Box 26"/>
          <p:cNvSpPr txBox="1">
            <a:spLocks noChangeArrowheads="1"/>
          </p:cNvSpPr>
          <p:nvPr/>
        </p:nvSpPr>
        <p:spPr bwMode="auto">
          <a:xfrm>
            <a:off x="635000" y="5562600"/>
            <a:ext cx="195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1000" b="1">
                <a:solidFill>
                  <a:schemeClr val="tx1"/>
                </a:solidFill>
                <a:latin typeface="Arial" charset="0"/>
                <a:cs typeface="Arial" charset="0"/>
              </a:defRPr>
            </a:lvl1pPr>
            <a:lvl2pPr marL="742950" indent="-285750">
              <a:defRPr sz="1000" b="1">
                <a:solidFill>
                  <a:schemeClr val="tx1"/>
                </a:solidFill>
                <a:latin typeface="Arial" charset="0"/>
                <a:cs typeface="Arial" charset="0"/>
              </a:defRPr>
            </a:lvl2pPr>
            <a:lvl3pPr marL="1143000" indent="-228600">
              <a:defRPr sz="1000" b="1">
                <a:solidFill>
                  <a:schemeClr val="tx1"/>
                </a:solidFill>
                <a:latin typeface="Arial" charset="0"/>
                <a:cs typeface="Arial" charset="0"/>
              </a:defRPr>
            </a:lvl3pPr>
            <a:lvl4pPr marL="1600200" indent="-228600">
              <a:defRPr sz="1000" b="1">
                <a:solidFill>
                  <a:schemeClr val="tx1"/>
                </a:solidFill>
                <a:latin typeface="Arial" charset="0"/>
                <a:cs typeface="Arial" charset="0"/>
              </a:defRPr>
            </a:lvl4pPr>
            <a:lvl5pPr marL="2057400" indent="-22860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r>
              <a:rPr lang="en-US"/>
              <a:t>: opportunity for optimization</a:t>
            </a:r>
          </a:p>
          <a:p>
            <a:r>
              <a:rPr lang="en-US"/>
              <a:t>(decisions)</a:t>
            </a:r>
          </a:p>
        </p:txBody>
      </p:sp>
      <p:sp>
        <p:nvSpPr>
          <p:cNvPr id="34843" name="AutoShape 27"/>
          <p:cNvSpPr>
            <a:spLocks noChangeArrowheads="1"/>
          </p:cNvSpPr>
          <p:nvPr/>
        </p:nvSpPr>
        <p:spPr bwMode="auto">
          <a:xfrm>
            <a:off x="152400" y="3733800"/>
            <a:ext cx="390525" cy="228600"/>
          </a:xfrm>
          <a:prstGeom prst="flowChartDecision">
            <a:avLst/>
          </a:prstGeom>
          <a:solidFill>
            <a:srgbClr val="0000FF"/>
          </a:solidFill>
          <a:ln w="9525" algn="ctr">
            <a:solidFill>
              <a:schemeClr val="bg2"/>
            </a:solidFill>
            <a:miter lim="800000"/>
            <a:headEnd/>
            <a:tailEnd/>
          </a:ln>
        </p:spPr>
        <p:txBody>
          <a:bodyPr wrap="none" anchor="ctr"/>
          <a:lstStyle/>
          <a:p>
            <a:pPr eaLnBrk="1" hangingPunct="1"/>
            <a:r>
              <a:rPr lang="en-US" sz="1200">
                <a:solidFill>
                  <a:schemeClr val="bg1"/>
                </a:solidFill>
              </a:rPr>
              <a:t>?</a:t>
            </a:r>
          </a:p>
        </p:txBody>
      </p:sp>
      <p:sp>
        <p:nvSpPr>
          <p:cNvPr id="34844" name="AutoShape 28"/>
          <p:cNvSpPr>
            <a:spLocks noChangeArrowheads="1"/>
          </p:cNvSpPr>
          <p:nvPr/>
        </p:nvSpPr>
        <p:spPr bwMode="auto">
          <a:xfrm>
            <a:off x="142875" y="4648200"/>
            <a:ext cx="390525" cy="228600"/>
          </a:xfrm>
          <a:prstGeom prst="flowChartDecision">
            <a:avLst/>
          </a:prstGeom>
          <a:solidFill>
            <a:srgbClr val="0000FF"/>
          </a:solidFill>
          <a:ln w="9525" algn="ctr">
            <a:solidFill>
              <a:schemeClr val="bg2"/>
            </a:solidFill>
            <a:miter lim="800000"/>
            <a:headEnd/>
            <a:tailEnd/>
          </a:ln>
        </p:spPr>
        <p:txBody>
          <a:bodyPr wrap="none" anchor="ctr"/>
          <a:lstStyle/>
          <a:p>
            <a:pPr eaLnBrk="1" hangingPunct="1"/>
            <a:r>
              <a:rPr lang="en-US" sz="1200">
                <a:solidFill>
                  <a:schemeClr val="bg1"/>
                </a:solidFill>
              </a:rPr>
              <a:t>?</a:t>
            </a:r>
          </a:p>
        </p:txBody>
      </p:sp>
      <p:sp>
        <p:nvSpPr>
          <p:cNvPr id="34845" name="AutoShape 29"/>
          <p:cNvSpPr>
            <a:spLocks noChangeArrowheads="1"/>
          </p:cNvSpPr>
          <p:nvPr/>
        </p:nvSpPr>
        <p:spPr bwMode="auto">
          <a:xfrm>
            <a:off x="4029075" y="4800600"/>
            <a:ext cx="390525" cy="228600"/>
          </a:xfrm>
          <a:prstGeom prst="flowChartDecision">
            <a:avLst/>
          </a:prstGeom>
          <a:solidFill>
            <a:srgbClr val="0000FF"/>
          </a:solidFill>
          <a:ln w="9525" algn="ctr">
            <a:solidFill>
              <a:schemeClr val="bg2"/>
            </a:solidFill>
            <a:miter lim="800000"/>
            <a:headEnd/>
            <a:tailEnd/>
          </a:ln>
        </p:spPr>
        <p:txBody>
          <a:bodyPr wrap="none" anchor="ctr"/>
          <a:lstStyle/>
          <a:p>
            <a:pPr eaLnBrk="1" hangingPunct="1"/>
            <a:r>
              <a:rPr lang="en-US" sz="1200" dirty="0">
                <a:solidFill>
                  <a:schemeClr val="bg1"/>
                </a:solidFill>
              </a:rPr>
              <a:t>?</a:t>
            </a:r>
          </a:p>
        </p:txBody>
      </p:sp>
      <p:sp>
        <p:nvSpPr>
          <p:cNvPr id="34846" name="AutoShape 30"/>
          <p:cNvSpPr>
            <a:spLocks noChangeArrowheads="1"/>
          </p:cNvSpPr>
          <p:nvPr/>
        </p:nvSpPr>
        <p:spPr bwMode="auto">
          <a:xfrm>
            <a:off x="8143875" y="4572000"/>
            <a:ext cx="390525" cy="228600"/>
          </a:xfrm>
          <a:prstGeom prst="flowChartDecision">
            <a:avLst/>
          </a:prstGeom>
          <a:solidFill>
            <a:srgbClr val="0000FF"/>
          </a:solidFill>
          <a:ln w="9525" algn="ctr">
            <a:solidFill>
              <a:schemeClr val="bg2"/>
            </a:solidFill>
            <a:miter lim="800000"/>
            <a:headEnd/>
            <a:tailEnd/>
          </a:ln>
        </p:spPr>
        <p:txBody>
          <a:bodyPr wrap="none" anchor="ctr"/>
          <a:lstStyle/>
          <a:p>
            <a:pPr eaLnBrk="1" hangingPunct="1"/>
            <a:r>
              <a:rPr lang="en-US" sz="1200" dirty="0">
                <a:solidFill>
                  <a:schemeClr val="bg1"/>
                </a:solidFill>
              </a:rPr>
              <a:t>?</a:t>
            </a:r>
          </a:p>
        </p:txBody>
      </p:sp>
      <p:sp>
        <p:nvSpPr>
          <p:cNvPr id="34847" name="AutoShape 31"/>
          <p:cNvSpPr>
            <a:spLocks noChangeArrowheads="1"/>
          </p:cNvSpPr>
          <p:nvPr/>
        </p:nvSpPr>
        <p:spPr bwMode="auto">
          <a:xfrm>
            <a:off x="8153400" y="3733800"/>
            <a:ext cx="390525" cy="228600"/>
          </a:xfrm>
          <a:prstGeom prst="flowChartDecision">
            <a:avLst/>
          </a:prstGeom>
          <a:solidFill>
            <a:srgbClr val="0000FF"/>
          </a:solidFill>
          <a:ln w="9525" algn="ctr">
            <a:solidFill>
              <a:schemeClr val="bg2"/>
            </a:solidFill>
            <a:miter lim="800000"/>
            <a:headEnd/>
            <a:tailEnd/>
          </a:ln>
        </p:spPr>
        <p:txBody>
          <a:bodyPr wrap="none" anchor="ctr"/>
          <a:lstStyle/>
          <a:p>
            <a:pPr eaLnBrk="1" hangingPunct="1"/>
            <a:r>
              <a:rPr lang="en-US" sz="1200" dirty="0">
                <a:solidFill>
                  <a:schemeClr val="bg1"/>
                </a:solidFill>
              </a:rPr>
              <a:t>?</a:t>
            </a:r>
          </a:p>
        </p:txBody>
      </p:sp>
      <p:sp>
        <p:nvSpPr>
          <p:cNvPr id="34848" name="AutoShape 32"/>
          <p:cNvSpPr>
            <a:spLocks noChangeArrowheads="1"/>
          </p:cNvSpPr>
          <p:nvPr/>
        </p:nvSpPr>
        <p:spPr bwMode="auto">
          <a:xfrm>
            <a:off x="4648200" y="2743200"/>
            <a:ext cx="390525" cy="228600"/>
          </a:xfrm>
          <a:prstGeom prst="flowChartDecision">
            <a:avLst/>
          </a:prstGeom>
          <a:solidFill>
            <a:srgbClr val="0000FF"/>
          </a:solidFill>
          <a:ln w="9525" algn="ctr">
            <a:solidFill>
              <a:schemeClr val="bg2"/>
            </a:solidFill>
            <a:miter lim="800000"/>
            <a:headEnd/>
            <a:tailEnd/>
          </a:ln>
        </p:spPr>
        <p:txBody>
          <a:bodyPr wrap="none" anchor="ctr"/>
          <a:lstStyle/>
          <a:p>
            <a:pPr eaLnBrk="1" hangingPunct="1"/>
            <a:r>
              <a:rPr lang="en-US" sz="1200" dirty="0">
                <a:solidFill>
                  <a:schemeClr val="bg1"/>
                </a:solidFill>
              </a:rPr>
              <a:t>?</a:t>
            </a:r>
          </a:p>
        </p:txBody>
      </p:sp>
      <p:sp>
        <p:nvSpPr>
          <p:cNvPr id="34849" name="Text Box 33"/>
          <p:cNvSpPr txBox="1">
            <a:spLocks noChangeArrowheads="1"/>
          </p:cNvSpPr>
          <p:nvPr/>
        </p:nvSpPr>
        <p:spPr bwMode="auto">
          <a:xfrm>
            <a:off x="7334250" y="3459163"/>
            <a:ext cx="438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1000" b="1">
                <a:solidFill>
                  <a:schemeClr val="tx1"/>
                </a:solidFill>
                <a:latin typeface="Arial" charset="0"/>
                <a:cs typeface="Arial" charset="0"/>
              </a:defRPr>
            </a:lvl1pPr>
            <a:lvl2pPr marL="742950" indent="-285750">
              <a:defRPr sz="1000" b="1">
                <a:solidFill>
                  <a:schemeClr val="tx1"/>
                </a:solidFill>
                <a:latin typeface="Arial" charset="0"/>
                <a:cs typeface="Arial" charset="0"/>
              </a:defRPr>
            </a:lvl2pPr>
            <a:lvl3pPr marL="1143000" indent="-228600">
              <a:defRPr sz="1000" b="1">
                <a:solidFill>
                  <a:schemeClr val="tx1"/>
                </a:solidFill>
                <a:latin typeface="Arial" charset="0"/>
                <a:cs typeface="Arial" charset="0"/>
              </a:defRPr>
            </a:lvl3pPr>
            <a:lvl4pPr marL="1600200" indent="-228600">
              <a:defRPr sz="1000" b="1">
                <a:solidFill>
                  <a:schemeClr val="tx1"/>
                </a:solidFill>
                <a:latin typeface="Arial" charset="0"/>
                <a:cs typeface="Arial" charset="0"/>
              </a:defRPr>
            </a:lvl4pPr>
            <a:lvl5pPr marL="2057400" indent="-22860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r>
              <a:rPr lang="en-US" sz="1200"/>
              <a:t>#, $</a:t>
            </a:r>
          </a:p>
        </p:txBody>
      </p:sp>
      <p:sp>
        <p:nvSpPr>
          <p:cNvPr id="34850" name="Text Box 34"/>
          <p:cNvSpPr txBox="1">
            <a:spLocks noChangeArrowheads="1"/>
          </p:cNvSpPr>
          <p:nvPr/>
        </p:nvSpPr>
        <p:spPr bwMode="auto">
          <a:xfrm>
            <a:off x="7315200" y="4297363"/>
            <a:ext cx="438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1000" b="1">
                <a:solidFill>
                  <a:schemeClr val="tx1"/>
                </a:solidFill>
                <a:latin typeface="Arial" charset="0"/>
                <a:cs typeface="Arial" charset="0"/>
              </a:defRPr>
            </a:lvl1pPr>
            <a:lvl2pPr marL="742950" indent="-285750">
              <a:defRPr sz="1000" b="1">
                <a:solidFill>
                  <a:schemeClr val="tx1"/>
                </a:solidFill>
                <a:latin typeface="Arial" charset="0"/>
                <a:cs typeface="Arial" charset="0"/>
              </a:defRPr>
            </a:lvl2pPr>
            <a:lvl3pPr marL="1143000" indent="-228600">
              <a:defRPr sz="1000" b="1">
                <a:solidFill>
                  <a:schemeClr val="tx1"/>
                </a:solidFill>
                <a:latin typeface="Arial" charset="0"/>
                <a:cs typeface="Arial" charset="0"/>
              </a:defRPr>
            </a:lvl3pPr>
            <a:lvl4pPr marL="1600200" indent="-228600">
              <a:defRPr sz="1000" b="1">
                <a:solidFill>
                  <a:schemeClr val="tx1"/>
                </a:solidFill>
                <a:latin typeface="Arial" charset="0"/>
                <a:cs typeface="Arial" charset="0"/>
              </a:defRPr>
            </a:lvl4pPr>
            <a:lvl5pPr marL="2057400" indent="-22860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r>
              <a:rPr lang="en-US" sz="1200"/>
              <a:t>#, $</a:t>
            </a:r>
          </a:p>
        </p:txBody>
      </p:sp>
      <p:sp>
        <p:nvSpPr>
          <p:cNvPr id="34851" name="Text Box 35"/>
          <p:cNvSpPr txBox="1">
            <a:spLocks noChangeArrowheads="1"/>
          </p:cNvSpPr>
          <p:nvPr/>
        </p:nvSpPr>
        <p:spPr bwMode="auto">
          <a:xfrm>
            <a:off x="542925" y="4297363"/>
            <a:ext cx="438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1000" b="1">
                <a:solidFill>
                  <a:schemeClr val="tx1"/>
                </a:solidFill>
                <a:latin typeface="Arial" charset="0"/>
                <a:cs typeface="Arial" charset="0"/>
              </a:defRPr>
            </a:lvl1pPr>
            <a:lvl2pPr marL="742950" indent="-285750">
              <a:defRPr sz="1000" b="1">
                <a:solidFill>
                  <a:schemeClr val="tx1"/>
                </a:solidFill>
                <a:latin typeface="Arial" charset="0"/>
                <a:cs typeface="Arial" charset="0"/>
              </a:defRPr>
            </a:lvl2pPr>
            <a:lvl3pPr marL="1143000" indent="-228600">
              <a:defRPr sz="1000" b="1">
                <a:solidFill>
                  <a:schemeClr val="tx1"/>
                </a:solidFill>
                <a:latin typeface="Arial" charset="0"/>
                <a:cs typeface="Arial" charset="0"/>
              </a:defRPr>
            </a:lvl3pPr>
            <a:lvl4pPr marL="1600200" indent="-228600">
              <a:defRPr sz="1000" b="1">
                <a:solidFill>
                  <a:schemeClr val="tx1"/>
                </a:solidFill>
                <a:latin typeface="Arial" charset="0"/>
                <a:cs typeface="Arial" charset="0"/>
              </a:defRPr>
            </a:lvl4pPr>
            <a:lvl5pPr marL="2057400" indent="-22860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r>
              <a:rPr lang="en-US" sz="1200"/>
              <a:t>#, $</a:t>
            </a:r>
          </a:p>
        </p:txBody>
      </p:sp>
      <p:sp>
        <p:nvSpPr>
          <p:cNvPr id="34852" name="Text Box 36"/>
          <p:cNvSpPr txBox="1">
            <a:spLocks noChangeArrowheads="1"/>
          </p:cNvSpPr>
          <p:nvPr/>
        </p:nvSpPr>
        <p:spPr bwMode="auto">
          <a:xfrm>
            <a:off x="533400" y="3459163"/>
            <a:ext cx="438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1000" b="1">
                <a:solidFill>
                  <a:schemeClr val="tx1"/>
                </a:solidFill>
                <a:latin typeface="Arial" charset="0"/>
                <a:cs typeface="Arial" charset="0"/>
              </a:defRPr>
            </a:lvl1pPr>
            <a:lvl2pPr marL="742950" indent="-285750">
              <a:defRPr sz="1000" b="1">
                <a:solidFill>
                  <a:schemeClr val="tx1"/>
                </a:solidFill>
                <a:latin typeface="Arial" charset="0"/>
                <a:cs typeface="Arial" charset="0"/>
              </a:defRPr>
            </a:lvl2pPr>
            <a:lvl3pPr marL="1143000" indent="-228600">
              <a:defRPr sz="1000" b="1">
                <a:solidFill>
                  <a:schemeClr val="tx1"/>
                </a:solidFill>
                <a:latin typeface="Arial" charset="0"/>
                <a:cs typeface="Arial" charset="0"/>
              </a:defRPr>
            </a:lvl3pPr>
            <a:lvl4pPr marL="1600200" indent="-228600">
              <a:defRPr sz="1000" b="1">
                <a:solidFill>
                  <a:schemeClr val="tx1"/>
                </a:solidFill>
                <a:latin typeface="Arial" charset="0"/>
                <a:cs typeface="Arial" charset="0"/>
              </a:defRPr>
            </a:lvl4pPr>
            <a:lvl5pPr marL="2057400" indent="-22860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r>
              <a:rPr lang="en-US" sz="1200"/>
              <a:t>#, $</a:t>
            </a:r>
          </a:p>
        </p:txBody>
      </p:sp>
      <p:sp>
        <p:nvSpPr>
          <p:cNvPr id="34853" name="Text Box 37"/>
          <p:cNvSpPr txBox="1">
            <a:spLocks noChangeArrowheads="1"/>
          </p:cNvSpPr>
          <p:nvPr/>
        </p:nvSpPr>
        <p:spPr bwMode="auto">
          <a:xfrm>
            <a:off x="3829050" y="2697163"/>
            <a:ext cx="438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1000" b="1">
                <a:solidFill>
                  <a:schemeClr val="tx1"/>
                </a:solidFill>
                <a:latin typeface="Arial" charset="0"/>
                <a:cs typeface="Arial" charset="0"/>
              </a:defRPr>
            </a:lvl1pPr>
            <a:lvl2pPr marL="742950" indent="-285750">
              <a:defRPr sz="1000" b="1">
                <a:solidFill>
                  <a:schemeClr val="tx1"/>
                </a:solidFill>
                <a:latin typeface="Arial" charset="0"/>
                <a:cs typeface="Arial" charset="0"/>
              </a:defRPr>
            </a:lvl2pPr>
            <a:lvl3pPr marL="1143000" indent="-228600">
              <a:defRPr sz="1000" b="1">
                <a:solidFill>
                  <a:schemeClr val="tx1"/>
                </a:solidFill>
                <a:latin typeface="Arial" charset="0"/>
                <a:cs typeface="Arial" charset="0"/>
              </a:defRPr>
            </a:lvl3pPr>
            <a:lvl4pPr marL="1600200" indent="-228600">
              <a:defRPr sz="1000" b="1">
                <a:solidFill>
                  <a:schemeClr val="tx1"/>
                </a:solidFill>
                <a:latin typeface="Arial" charset="0"/>
                <a:cs typeface="Arial" charset="0"/>
              </a:defRPr>
            </a:lvl4pPr>
            <a:lvl5pPr marL="2057400" indent="-22860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r>
              <a:rPr lang="en-US" sz="1200"/>
              <a:t>#, $</a:t>
            </a:r>
          </a:p>
        </p:txBody>
      </p:sp>
    </p:spTree>
    <p:extLst>
      <p:ext uri="{BB962C8B-B14F-4D97-AF65-F5344CB8AC3E}">
        <p14:creationId xmlns:p14="http://schemas.microsoft.com/office/powerpoint/2010/main" val="2649365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Modeling &amp; Optimization Approach</a:t>
            </a:r>
            <a:endParaRPr lang="en-US" dirty="0"/>
          </a:p>
        </p:txBody>
      </p:sp>
      <p:grpSp>
        <p:nvGrpSpPr>
          <p:cNvPr id="16" name="Group 15"/>
          <p:cNvGrpSpPr/>
          <p:nvPr/>
        </p:nvGrpSpPr>
        <p:grpSpPr>
          <a:xfrm>
            <a:off x="228600" y="2546647"/>
            <a:ext cx="8680450" cy="3701753"/>
            <a:chOff x="228600" y="1367135"/>
            <a:chExt cx="8680450" cy="3701753"/>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795463"/>
              <a:ext cx="8675687"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 y="1367135"/>
              <a:ext cx="1031051" cy="461665"/>
            </a:xfrm>
            <a:prstGeom prst="rect">
              <a:avLst/>
            </a:prstGeom>
            <a:noFill/>
          </p:spPr>
          <p:txBody>
            <a:bodyPr wrap="none" rtlCol="0">
              <a:spAutoFit/>
            </a:bodyPr>
            <a:lstStyle/>
            <a:p>
              <a:pPr algn="ctr"/>
              <a:r>
                <a:rPr lang="en-US" sz="1200" b="1" dirty="0" smtClean="0">
                  <a:solidFill>
                    <a:srgbClr val="C00000"/>
                  </a:solidFill>
                </a:rPr>
                <a:t>Feed stock </a:t>
              </a:r>
            </a:p>
            <a:p>
              <a:pPr algn="ctr"/>
              <a:r>
                <a:rPr lang="en-US" sz="1200" b="1" dirty="0" smtClean="0">
                  <a:solidFill>
                    <a:srgbClr val="C00000"/>
                  </a:solidFill>
                </a:rPr>
                <a:t>selections</a:t>
              </a:r>
              <a:endParaRPr lang="en-US" sz="1200" b="1" dirty="0">
                <a:solidFill>
                  <a:srgbClr val="C00000"/>
                </a:solidFill>
              </a:endParaRPr>
            </a:p>
          </p:txBody>
        </p:sp>
        <p:sp>
          <p:nvSpPr>
            <p:cNvPr id="6" name="TextBox 5"/>
            <p:cNvSpPr txBox="1"/>
            <p:nvPr/>
          </p:nvSpPr>
          <p:spPr>
            <a:xfrm>
              <a:off x="3163447" y="1371600"/>
              <a:ext cx="1786065" cy="461665"/>
            </a:xfrm>
            <a:prstGeom prst="rect">
              <a:avLst/>
            </a:prstGeom>
            <a:noFill/>
          </p:spPr>
          <p:txBody>
            <a:bodyPr wrap="none" rtlCol="0">
              <a:spAutoFit/>
            </a:bodyPr>
            <a:lstStyle/>
            <a:p>
              <a:pPr algn="ctr"/>
              <a:r>
                <a:rPr lang="en-US" sz="1200" b="1" dirty="0" smtClean="0">
                  <a:solidFill>
                    <a:srgbClr val="C00000"/>
                  </a:solidFill>
                </a:rPr>
                <a:t>Process blocks:</a:t>
              </a:r>
            </a:p>
            <a:p>
              <a:pPr algn="ctr"/>
              <a:r>
                <a:rPr lang="en-US" sz="1200" b="1" dirty="0" smtClean="0">
                  <a:solidFill>
                    <a:srgbClr val="C00000"/>
                  </a:solidFill>
                </a:rPr>
                <a:t>Hot and cold sections</a:t>
              </a:r>
            </a:p>
          </p:txBody>
        </p:sp>
        <p:sp>
          <p:nvSpPr>
            <p:cNvPr id="8" name="TextBox 7"/>
            <p:cNvSpPr txBox="1"/>
            <p:nvPr/>
          </p:nvSpPr>
          <p:spPr>
            <a:xfrm>
              <a:off x="6546525" y="1367135"/>
              <a:ext cx="1149675" cy="461665"/>
            </a:xfrm>
            <a:prstGeom prst="rect">
              <a:avLst/>
            </a:prstGeom>
            <a:noFill/>
          </p:spPr>
          <p:txBody>
            <a:bodyPr wrap="none" rtlCol="0">
              <a:spAutoFit/>
            </a:bodyPr>
            <a:lstStyle/>
            <a:p>
              <a:pPr algn="ctr"/>
              <a:r>
                <a:rPr lang="en-US" sz="1200" b="1" dirty="0" smtClean="0">
                  <a:solidFill>
                    <a:srgbClr val="C00000"/>
                  </a:solidFill>
                </a:rPr>
                <a:t>Downstream </a:t>
              </a:r>
            </a:p>
            <a:p>
              <a:pPr algn="ctr"/>
              <a:r>
                <a:rPr lang="en-US" sz="1200" b="1" dirty="0" smtClean="0">
                  <a:solidFill>
                    <a:srgbClr val="C00000"/>
                  </a:solidFill>
                </a:rPr>
                <a:t>processes</a:t>
              </a:r>
              <a:endParaRPr lang="en-US" sz="1200" b="1" dirty="0">
                <a:solidFill>
                  <a:srgbClr val="C00000"/>
                </a:solidFill>
              </a:endParaRPr>
            </a:p>
          </p:txBody>
        </p:sp>
        <p:sp>
          <p:nvSpPr>
            <p:cNvPr id="9" name="TextBox 8"/>
            <p:cNvSpPr txBox="1"/>
            <p:nvPr/>
          </p:nvSpPr>
          <p:spPr>
            <a:xfrm>
              <a:off x="7903470" y="1371600"/>
              <a:ext cx="859530" cy="461665"/>
            </a:xfrm>
            <a:prstGeom prst="rect">
              <a:avLst/>
            </a:prstGeom>
            <a:noFill/>
          </p:spPr>
          <p:txBody>
            <a:bodyPr wrap="none" rtlCol="0">
              <a:spAutoFit/>
            </a:bodyPr>
            <a:lstStyle/>
            <a:p>
              <a:pPr algn="ctr"/>
              <a:r>
                <a:rPr lang="en-US" sz="1200" b="1" dirty="0" smtClean="0">
                  <a:solidFill>
                    <a:srgbClr val="C00000"/>
                  </a:solidFill>
                </a:rPr>
                <a:t>External</a:t>
              </a:r>
            </a:p>
            <a:p>
              <a:pPr algn="ctr"/>
              <a:r>
                <a:rPr lang="en-US" sz="1200" b="1" dirty="0" smtClean="0">
                  <a:solidFill>
                    <a:srgbClr val="C00000"/>
                  </a:solidFill>
                </a:rPr>
                <a:t>demands</a:t>
              </a:r>
              <a:endParaRPr lang="en-US" sz="1200" b="1" dirty="0">
                <a:solidFill>
                  <a:srgbClr val="C00000"/>
                </a:solidFill>
              </a:endParaRPr>
            </a:p>
          </p:txBody>
        </p:sp>
        <p:sp>
          <p:nvSpPr>
            <p:cNvPr id="2" name="Rectangle 1"/>
            <p:cNvSpPr/>
            <p:nvPr/>
          </p:nvSpPr>
          <p:spPr bwMode="auto">
            <a:xfrm>
              <a:off x="6705600" y="1828800"/>
              <a:ext cx="1371600" cy="1232848"/>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8077200" y="1833265"/>
              <a:ext cx="762000" cy="1900535"/>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cs typeface="Arial" charset="0"/>
              </a:endParaRPr>
            </a:p>
          </p:txBody>
        </p:sp>
        <p:sp>
          <p:nvSpPr>
            <p:cNvPr id="13" name="Rectangle 12"/>
            <p:cNvSpPr/>
            <p:nvPr/>
          </p:nvSpPr>
          <p:spPr bwMode="auto">
            <a:xfrm>
              <a:off x="2743200" y="1809111"/>
              <a:ext cx="685800" cy="1252537"/>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cs typeface="Arial" charset="0"/>
              </a:endParaRPr>
            </a:p>
          </p:txBody>
        </p:sp>
        <p:sp>
          <p:nvSpPr>
            <p:cNvPr id="17" name="Rectangle 16"/>
            <p:cNvSpPr/>
            <p:nvPr/>
          </p:nvSpPr>
          <p:spPr bwMode="auto">
            <a:xfrm>
              <a:off x="228600" y="1828800"/>
              <a:ext cx="1676400" cy="205740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cs typeface="Arial" charset="0"/>
              </a:endParaRPr>
            </a:p>
          </p:txBody>
        </p:sp>
      </p:grpSp>
      <p:sp>
        <p:nvSpPr>
          <p:cNvPr id="19" name="Content Placeholder 2"/>
          <p:cNvSpPr>
            <a:spLocks noGrp="1"/>
          </p:cNvSpPr>
          <p:nvPr>
            <p:ph idx="1"/>
          </p:nvPr>
        </p:nvSpPr>
        <p:spPr>
          <a:xfrm>
            <a:off x="457200" y="1143000"/>
            <a:ext cx="8229600" cy="1143000"/>
          </a:xfrm>
        </p:spPr>
        <p:txBody>
          <a:bodyPr/>
          <a:lstStyle/>
          <a:p>
            <a:r>
              <a:rPr lang="en-US" dirty="0" smtClean="0"/>
              <a:t>Mathematical programming formulation with no shortcut</a:t>
            </a:r>
          </a:p>
          <a:p>
            <a:pPr lvl="1"/>
            <a:r>
              <a:rPr lang="en-US" dirty="0" smtClean="0"/>
              <a:t>Automatic model formulation: from LP, NLP, MILP to MINLP</a:t>
            </a:r>
          </a:p>
          <a:p>
            <a:pPr lvl="2"/>
            <a:r>
              <a:rPr lang="en-US" dirty="0" smtClean="0"/>
              <a:t>With robust solvers</a:t>
            </a:r>
            <a:endParaRPr lang="en-US" dirty="0"/>
          </a:p>
        </p:txBody>
      </p:sp>
    </p:spTree>
    <p:extLst>
      <p:ext uri="{BB962C8B-B14F-4D97-AF65-F5344CB8AC3E}">
        <p14:creationId xmlns:p14="http://schemas.microsoft.com/office/powerpoint/2010/main" val="463335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p:txBody>
          <a:bodyPr/>
          <a:lstStyle/>
          <a:p>
            <a:r>
              <a:rPr lang="en-US" dirty="0" smtClean="0"/>
              <a:t>Multi-purpose </a:t>
            </a:r>
            <a:r>
              <a:rPr lang="en-US" dirty="0"/>
              <a:t>application </a:t>
            </a:r>
            <a:r>
              <a:rPr lang="en-US" dirty="0" smtClean="0"/>
              <a:t>platform</a:t>
            </a:r>
          </a:p>
          <a:p>
            <a:pPr lvl="1"/>
            <a:r>
              <a:rPr lang="en-US" dirty="0" smtClean="0"/>
              <a:t>Wide range of applications</a:t>
            </a:r>
          </a:p>
          <a:p>
            <a:pPr lvl="2"/>
            <a:r>
              <a:rPr lang="en-US" dirty="0" smtClean="0"/>
              <a:t>Less </a:t>
            </a:r>
            <a:r>
              <a:rPr lang="en-US" dirty="0"/>
              <a:t>software to manage &amp; </a:t>
            </a:r>
            <a:r>
              <a:rPr lang="en-US" dirty="0" smtClean="0"/>
              <a:t>learn</a:t>
            </a:r>
          </a:p>
          <a:p>
            <a:pPr lvl="3"/>
            <a:r>
              <a:rPr lang="en-US" dirty="0"/>
              <a:t>Save </a:t>
            </a:r>
            <a:r>
              <a:rPr lang="en-US" dirty="0" smtClean="0"/>
              <a:t>man-hours &amp; Lower </a:t>
            </a:r>
            <a:r>
              <a:rPr lang="en-US" dirty="0"/>
              <a:t>ownership </a:t>
            </a:r>
            <a:r>
              <a:rPr lang="en-US" dirty="0" smtClean="0"/>
              <a:t>cost</a:t>
            </a:r>
          </a:p>
          <a:p>
            <a:pPr lvl="4"/>
            <a:endParaRPr lang="en-US" dirty="0"/>
          </a:p>
          <a:p>
            <a:r>
              <a:rPr lang="en-US" dirty="0" smtClean="0"/>
              <a:t>Technology – Modeling &amp; Optimization</a:t>
            </a:r>
          </a:p>
          <a:p>
            <a:pPr lvl="1"/>
            <a:r>
              <a:rPr lang="en-US" dirty="0" smtClean="0"/>
              <a:t>Flowsheet based modeling – Advanced optimization solvers</a:t>
            </a:r>
          </a:p>
          <a:p>
            <a:pPr lvl="2"/>
            <a:r>
              <a:rPr lang="en-US" dirty="0" smtClean="0"/>
              <a:t>Accurate model, easy to maintain &amp; reliable solution</a:t>
            </a:r>
          </a:p>
          <a:p>
            <a:pPr lvl="4"/>
            <a:endParaRPr lang="en-US" dirty="0"/>
          </a:p>
          <a:p>
            <a:r>
              <a:rPr lang="en-US" dirty="0" smtClean="0"/>
              <a:t>User Interface</a:t>
            </a:r>
          </a:p>
          <a:p>
            <a:pPr lvl="1"/>
            <a:r>
              <a:rPr lang="en-US" dirty="0" smtClean="0"/>
              <a:t>Easy to use &amp; flexible to customize</a:t>
            </a:r>
          </a:p>
          <a:p>
            <a:pPr lvl="2"/>
            <a:r>
              <a:rPr lang="en-US" dirty="0" smtClean="0"/>
              <a:t>Lower training cost</a:t>
            </a:r>
          </a:p>
          <a:p>
            <a:pPr lvl="2"/>
            <a:r>
              <a:rPr lang="en-US" dirty="0" smtClean="0"/>
              <a:t>Increase productivity</a:t>
            </a:r>
            <a:endParaRPr lang="en-US" dirty="0"/>
          </a:p>
        </p:txBody>
      </p:sp>
    </p:spTree>
    <p:extLst>
      <p:ext uri="{BB962C8B-B14F-4D97-AF65-F5344CB8AC3E}">
        <p14:creationId xmlns:p14="http://schemas.microsoft.com/office/powerpoint/2010/main" val="66916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1249362"/>
          </a:xfrm>
          <a:ln w="25400">
            <a:solidFill>
              <a:schemeClr val="tx1"/>
            </a:solidFill>
          </a:ln>
        </p:spPr>
        <p:txBody>
          <a:bodyPr/>
          <a:lstStyle/>
          <a:p>
            <a:pPr algn="l">
              <a:defRPr/>
            </a:pPr>
            <a:r>
              <a:rPr lang="en-US" b="1" dirty="0" smtClean="0">
                <a:solidFill>
                  <a:srgbClr val="0F04EA"/>
                </a:solidFill>
              </a:rPr>
              <a:t>Background:</a:t>
            </a:r>
            <a:br>
              <a:rPr lang="en-US" b="1" dirty="0" smtClean="0">
                <a:solidFill>
                  <a:srgbClr val="0F04EA"/>
                </a:solidFill>
              </a:rPr>
            </a:br>
            <a:r>
              <a:rPr lang="en-US" b="1" dirty="0" smtClean="0">
                <a:solidFill>
                  <a:srgbClr val="0F04EA"/>
                </a:solidFill>
              </a:rPr>
              <a:t>Cost Structure</a:t>
            </a:r>
          </a:p>
        </p:txBody>
      </p:sp>
      <p:sp>
        <p:nvSpPr>
          <p:cNvPr id="4" name="Rectangle 3"/>
          <p:cNvSpPr/>
          <p:nvPr/>
        </p:nvSpPr>
        <p:spPr>
          <a:xfrm>
            <a:off x="457200" y="1676400"/>
            <a:ext cx="8229600"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15" name="Picture 1"/>
          <p:cNvPicPr>
            <a:picLocks noChangeAspect="1" noChangeArrowheads="1"/>
          </p:cNvPicPr>
          <p:nvPr/>
        </p:nvPicPr>
        <p:blipFill>
          <a:blip r:embed="rId3"/>
          <a:srcRect/>
          <a:stretch>
            <a:fillRect/>
          </a:stretch>
        </p:blipFill>
        <p:spPr bwMode="auto">
          <a:xfrm>
            <a:off x="6715125" y="304800"/>
            <a:ext cx="1971675" cy="695325"/>
          </a:xfrm>
          <a:prstGeom prst="rect">
            <a:avLst/>
          </a:prstGeom>
          <a:noFill/>
          <a:ln w="9525">
            <a:noFill/>
            <a:miter lim="800000"/>
            <a:headEnd/>
            <a:tailEnd/>
          </a:ln>
        </p:spPr>
      </p:pic>
      <p:pic>
        <p:nvPicPr>
          <p:cNvPr id="30722" name="Picture 2"/>
          <p:cNvPicPr>
            <a:picLocks noChangeAspect="1" noChangeArrowheads="1"/>
          </p:cNvPicPr>
          <p:nvPr/>
        </p:nvPicPr>
        <p:blipFill>
          <a:blip r:embed="rId4"/>
          <a:srcRect/>
          <a:stretch>
            <a:fillRect/>
          </a:stretch>
        </p:blipFill>
        <p:spPr bwMode="auto">
          <a:xfrm>
            <a:off x="990599" y="2187714"/>
            <a:ext cx="3402349" cy="2133600"/>
          </a:xfrm>
          <a:prstGeom prst="rect">
            <a:avLst/>
          </a:prstGeom>
          <a:noFill/>
          <a:ln w="9525">
            <a:noFill/>
            <a:miter lim="800000"/>
            <a:headEnd/>
            <a:tailEnd/>
          </a:ln>
          <a:effectLst/>
        </p:spPr>
      </p:pic>
      <p:sp>
        <p:nvSpPr>
          <p:cNvPr id="23" name="TextBox 22"/>
          <p:cNvSpPr txBox="1"/>
          <p:nvPr/>
        </p:nvSpPr>
        <p:spPr>
          <a:xfrm>
            <a:off x="5029200" y="4414391"/>
            <a:ext cx="2667000" cy="338554"/>
          </a:xfrm>
          <a:prstGeom prst="rect">
            <a:avLst/>
          </a:prstGeom>
          <a:noFill/>
          <a:ln>
            <a:noFill/>
          </a:ln>
        </p:spPr>
        <p:txBody>
          <a:bodyPr>
            <a:spAutoFit/>
          </a:bodyPr>
          <a:lstStyle/>
          <a:p>
            <a:pPr>
              <a:defRPr/>
            </a:pPr>
            <a:r>
              <a:rPr lang="id-ID" sz="1600" dirty="0" smtClean="0"/>
              <a:t>Prices are very volatile</a:t>
            </a:r>
            <a:endParaRPr lang="en-US" sz="1600" dirty="0"/>
          </a:p>
        </p:txBody>
      </p:sp>
      <p:sp>
        <p:nvSpPr>
          <p:cNvPr id="24" name="TextBox 23"/>
          <p:cNvSpPr txBox="1"/>
          <p:nvPr/>
        </p:nvSpPr>
        <p:spPr>
          <a:xfrm>
            <a:off x="685800" y="5334000"/>
            <a:ext cx="7772400" cy="1015663"/>
          </a:xfrm>
          <a:prstGeom prst="rect">
            <a:avLst/>
          </a:prstGeom>
          <a:noFill/>
          <a:ln>
            <a:solidFill>
              <a:schemeClr val="accent6">
                <a:lumMod val="75000"/>
              </a:schemeClr>
            </a:solidFill>
          </a:ln>
        </p:spPr>
        <p:txBody>
          <a:bodyPr wrap="square">
            <a:spAutoFit/>
          </a:bodyPr>
          <a:lstStyle/>
          <a:p>
            <a:pPr>
              <a:defRPr/>
            </a:pPr>
            <a:r>
              <a:rPr lang="id-ID" sz="2000" dirty="0" smtClean="0"/>
              <a:t>Optim</a:t>
            </a:r>
            <a:r>
              <a:rPr lang="en-US" sz="2000" dirty="0" smtClean="0"/>
              <a:t>um</a:t>
            </a:r>
            <a:r>
              <a:rPr lang="id-ID" sz="2000" dirty="0" smtClean="0"/>
              <a:t> Feedstock selection / blending = Optim</a:t>
            </a:r>
            <a:r>
              <a:rPr lang="en-US" sz="2000" dirty="0" smtClean="0"/>
              <a:t>um</a:t>
            </a:r>
            <a:r>
              <a:rPr lang="id-ID" sz="2000" dirty="0" smtClean="0"/>
              <a:t> Product Yield</a:t>
            </a:r>
            <a:endParaRPr lang="en-US" sz="2000" dirty="0" smtClean="0"/>
          </a:p>
          <a:p>
            <a:pPr>
              <a:defRPr/>
            </a:pPr>
            <a:r>
              <a:rPr lang="en-US" sz="2000" dirty="0"/>
              <a:t>	</a:t>
            </a:r>
            <a:r>
              <a:rPr lang="en-US" sz="2000" dirty="0" err="1" smtClean="0"/>
              <a:t>s.t.</a:t>
            </a:r>
            <a:r>
              <a:rPr lang="en-US" sz="2000" dirty="0" smtClean="0"/>
              <a:t> Plant &amp; Business Constraints</a:t>
            </a:r>
            <a:endParaRPr lang="id-ID" sz="2000" dirty="0" smtClean="0"/>
          </a:p>
          <a:p>
            <a:pPr>
              <a:defRPr/>
            </a:pPr>
            <a:r>
              <a:rPr lang="id-ID" sz="2000" dirty="0" smtClean="0"/>
              <a:t> </a:t>
            </a:r>
            <a:r>
              <a:rPr lang="id-ID" sz="2000" dirty="0" smtClean="0">
                <a:sym typeface="Wingdings" pitchFamily="2" charset="2"/>
              </a:rPr>
              <a:t> Maximum Profit &amp; </a:t>
            </a:r>
            <a:r>
              <a:rPr lang="en-US" sz="2000" dirty="0" smtClean="0">
                <a:sym typeface="Wingdings" pitchFamily="2" charset="2"/>
              </a:rPr>
              <a:t>I</a:t>
            </a:r>
            <a:r>
              <a:rPr lang="id-ID" sz="2000" dirty="0" smtClean="0">
                <a:sym typeface="Wingdings" pitchFamily="2" charset="2"/>
              </a:rPr>
              <a:t>ncrease </a:t>
            </a:r>
            <a:r>
              <a:rPr lang="en-US" sz="2000" dirty="0" smtClean="0">
                <a:sym typeface="Wingdings" pitchFamily="2" charset="2"/>
              </a:rPr>
              <a:t>Business</a:t>
            </a:r>
            <a:r>
              <a:rPr lang="id-ID" sz="2000" dirty="0" smtClean="0">
                <a:sym typeface="Wingdings" pitchFamily="2" charset="2"/>
              </a:rPr>
              <a:t> </a:t>
            </a:r>
            <a:r>
              <a:rPr lang="en-US" sz="2000" dirty="0" smtClean="0">
                <a:sym typeface="Wingdings" pitchFamily="2" charset="2"/>
              </a:rPr>
              <a:t>C</a:t>
            </a:r>
            <a:r>
              <a:rPr lang="id-ID" sz="2000" dirty="0" smtClean="0">
                <a:sym typeface="Wingdings" pitchFamily="2" charset="2"/>
              </a:rPr>
              <a:t>ompetitiveness</a:t>
            </a:r>
            <a:endParaRPr lang="en-US" sz="2000" dirty="0"/>
          </a:p>
        </p:txBody>
      </p:sp>
      <p:pic>
        <p:nvPicPr>
          <p:cNvPr id="2050" name="Picture 2"/>
          <p:cNvPicPr>
            <a:picLocks noChangeAspect="1" noChangeArrowheads="1"/>
          </p:cNvPicPr>
          <p:nvPr/>
        </p:nvPicPr>
        <p:blipFill>
          <a:blip r:embed="rId5"/>
          <a:srcRect/>
          <a:stretch>
            <a:fillRect/>
          </a:stretch>
        </p:blipFill>
        <p:spPr bwMode="auto">
          <a:xfrm>
            <a:off x="4724400" y="2187714"/>
            <a:ext cx="3542950" cy="2133600"/>
          </a:xfrm>
          <a:prstGeom prst="rect">
            <a:avLst/>
          </a:prstGeom>
          <a:noFill/>
          <a:ln w="9525">
            <a:noFill/>
            <a:miter lim="800000"/>
            <a:headEnd/>
            <a:tailEnd/>
          </a:ln>
          <a:effectLst/>
        </p:spPr>
      </p:pic>
      <p:sp>
        <p:nvSpPr>
          <p:cNvPr id="10" name="TextBox 9"/>
          <p:cNvSpPr txBox="1"/>
          <p:nvPr/>
        </p:nvSpPr>
        <p:spPr>
          <a:xfrm>
            <a:off x="1764329" y="3359977"/>
            <a:ext cx="837089" cy="276999"/>
          </a:xfrm>
          <a:prstGeom prst="rect">
            <a:avLst/>
          </a:prstGeom>
          <a:noFill/>
        </p:spPr>
        <p:txBody>
          <a:bodyPr wrap="none" rtlCol="0">
            <a:spAutoFit/>
          </a:bodyPr>
          <a:lstStyle/>
          <a:p>
            <a:r>
              <a:rPr lang="en-US" sz="1200" dirty="0" smtClean="0">
                <a:solidFill>
                  <a:srgbClr val="C00000"/>
                </a:solidFill>
              </a:rPr>
              <a:t>80 ~ 90%</a:t>
            </a:r>
            <a:endParaRPr lang="en-US" sz="1200" dirty="0">
              <a:solidFill>
                <a:srgbClr val="C00000"/>
              </a:solidFill>
            </a:endParaRPr>
          </a:p>
        </p:txBody>
      </p:sp>
      <p:sp>
        <p:nvSpPr>
          <p:cNvPr id="11" name="Rectangle 10"/>
          <p:cNvSpPr/>
          <p:nvPr/>
        </p:nvSpPr>
        <p:spPr bwMode="auto">
          <a:xfrm>
            <a:off x="5490842" y="3370802"/>
            <a:ext cx="486627" cy="314434"/>
          </a:xfrm>
          <a:prstGeom prst="rect">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spAutoFit/>
          </a:bodyPr>
          <a:lstStyle>
            <a:defPPr>
              <a:defRPr lang="en-US"/>
            </a:defPPr>
            <a:lvl1pPr algn="ctr" rtl="0" fontAlgn="base">
              <a:spcBef>
                <a:spcPct val="20000"/>
              </a:spcBef>
              <a:spcAft>
                <a:spcPct val="0"/>
              </a:spcAft>
              <a:buFont typeface="Arial" charset="0"/>
              <a:defRPr sz="1200" kern="1200">
                <a:solidFill>
                  <a:schemeClr val="tx1"/>
                </a:solidFill>
                <a:latin typeface="Arial" charset="0"/>
                <a:ea typeface="+mn-ea"/>
                <a:cs typeface="Arial" charset="0"/>
              </a:defRPr>
            </a:lvl1pPr>
            <a:lvl2pPr marL="457200" algn="ctr" rtl="0" fontAlgn="base">
              <a:spcBef>
                <a:spcPct val="20000"/>
              </a:spcBef>
              <a:spcAft>
                <a:spcPct val="0"/>
              </a:spcAft>
              <a:buFont typeface="Arial" charset="0"/>
              <a:defRPr sz="1200" kern="1200">
                <a:solidFill>
                  <a:schemeClr val="tx1"/>
                </a:solidFill>
                <a:latin typeface="Arial" charset="0"/>
                <a:ea typeface="+mn-ea"/>
                <a:cs typeface="Arial" charset="0"/>
              </a:defRPr>
            </a:lvl2pPr>
            <a:lvl3pPr marL="914400" algn="ctr" rtl="0" fontAlgn="base">
              <a:spcBef>
                <a:spcPct val="20000"/>
              </a:spcBef>
              <a:spcAft>
                <a:spcPct val="0"/>
              </a:spcAft>
              <a:buFont typeface="Arial" charset="0"/>
              <a:defRPr sz="1200" kern="1200">
                <a:solidFill>
                  <a:schemeClr val="tx1"/>
                </a:solidFill>
                <a:latin typeface="Arial" charset="0"/>
                <a:ea typeface="+mn-ea"/>
                <a:cs typeface="Arial" charset="0"/>
              </a:defRPr>
            </a:lvl3pPr>
            <a:lvl4pPr marL="1371600" algn="ctr" rtl="0" fontAlgn="base">
              <a:spcBef>
                <a:spcPct val="20000"/>
              </a:spcBef>
              <a:spcAft>
                <a:spcPct val="0"/>
              </a:spcAft>
              <a:buFont typeface="Arial" charset="0"/>
              <a:defRPr sz="1200" kern="1200">
                <a:solidFill>
                  <a:schemeClr val="tx1"/>
                </a:solidFill>
                <a:latin typeface="Arial" charset="0"/>
                <a:ea typeface="+mn-ea"/>
                <a:cs typeface="Arial" charset="0"/>
              </a:defRPr>
            </a:lvl4pPr>
            <a:lvl5pPr marL="1828800" algn="ctr" rtl="0" fontAlgn="base">
              <a:spcBef>
                <a:spcPct val="20000"/>
              </a:spcBef>
              <a:spcAft>
                <a:spcPct val="0"/>
              </a:spcAft>
              <a:buFont typeface="Arial" charset="0"/>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 name="Rectangle 11"/>
          <p:cNvSpPr/>
          <p:nvPr/>
        </p:nvSpPr>
        <p:spPr bwMode="auto">
          <a:xfrm>
            <a:off x="7086600" y="2865142"/>
            <a:ext cx="838200" cy="602401"/>
          </a:xfrm>
          <a:prstGeom prst="rect">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spAutoFit/>
          </a:bodyPr>
          <a:lstStyle>
            <a:defPPr>
              <a:defRPr lang="en-US"/>
            </a:defPPr>
            <a:lvl1pPr algn="ctr" rtl="0" fontAlgn="base">
              <a:spcBef>
                <a:spcPct val="20000"/>
              </a:spcBef>
              <a:spcAft>
                <a:spcPct val="0"/>
              </a:spcAft>
              <a:buFont typeface="Arial" charset="0"/>
              <a:defRPr sz="1200" kern="1200">
                <a:solidFill>
                  <a:schemeClr val="tx1"/>
                </a:solidFill>
                <a:latin typeface="Arial" charset="0"/>
                <a:ea typeface="+mn-ea"/>
                <a:cs typeface="Arial" charset="0"/>
              </a:defRPr>
            </a:lvl1pPr>
            <a:lvl2pPr marL="457200" algn="ctr" rtl="0" fontAlgn="base">
              <a:spcBef>
                <a:spcPct val="20000"/>
              </a:spcBef>
              <a:spcAft>
                <a:spcPct val="0"/>
              </a:spcAft>
              <a:buFont typeface="Arial" charset="0"/>
              <a:defRPr sz="1200" kern="1200">
                <a:solidFill>
                  <a:schemeClr val="tx1"/>
                </a:solidFill>
                <a:latin typeface="Arial" charset="0"/>
                <a:ea typeface="+mn-ea"/>
                <a:cs typeface="Arial" charset="0"/>
              </a:defRPr>
            </a:lvl2pPr>
            <a:lvl3pPr marL="914400" algn="ctr" rtl="0" fontAlgn="base">
              <a:spcBef>
                <a:spcPct val="20000"/>
              </a:spcBef>
              <a:spcAft>
                <a:spcPct val="0"/>
              </a:spcAft>
              <a:buFont typeface="Arial" charset="0"/>
              <a:defRPr sz="1200" kern="1200">
                <a:solidFill>
                  <a:schemeClr val="tx1"/>
                </a:solidFill>
                <a:latin typeface="Arial" charset="0"/>
                <a:ea typeface="+mn-ea"/>
                <a:cs typeface="Arial" charset="0"/>
              </a:defRPr>
            </a:lvl3pPr>
            <a:lvl4pPr marL="1371600" algn="ctr" rtl="0" fontAlgn="base">
              <a:spcBef>
                <a:spcPct val="20000"/>
              </a:spcBef>
              <a:spcAft>
                <a:spcPct val="0"/>
              </a:spcAft>
              <a:buFont typeface="Arial" charset="0"/>
              <a:defRPr sz="1200" kern="1200">
                <a:solidFill>
                  <a:schemeClr val="tx1"/>
                </a:solidFill>
                <a:latin typeface="Arial" charset="0"/>
                <a:ea typeface="+mn-ea"/>
                <a:cs typeface="Arial" charset="0"/>
              </a:defRPr>
            </a:lvl4pPr>
            <a:lvl5pPr marL="1828800" algn="ctr" rtl="0" fontAlgn="base">
              <a:spcBef>
                <a:spcPct val="20000"/>
              </a:spcBef>
              <a:spcAft>
                <a:spcPct val="0"/>
              </a:spcAft>
              <a:buFont typeface="Arial" charset="0"/>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marL="0" marR="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 name="TextBox 1"/>
          <p:cNvSpPr txBox="1"/>
          <p:nvPr/>
        </p:nvSpPr>
        <p:spPr>
          <a:xfrm>
            <a:off x="685800" y="4800600"/>
            <a:ext cx="2834430" cy="461665"/>
          </a:xfrm>
          <a:prstGeom prst="rect">
            <a:avLst/>
          </a:prstGeom>
          <a:noFill/>
        </p:spPr>
        <p:txBody>
          <a:bodyPr wrap="none" rtlCol="0">
            <a:spAutoFit/>
          </a:bodyPr>
          <a:lstStyle/>
          <a:p>
            <a:r>
              <a:rPr lang="en-US" sz="2400" b="1" dirty="0" smtClean="0">
                <a:solidFill>
                  <a:srgbClr val="C00000"/>
                </a:solidFill>
              </a:rPr>
              <a:t>Major Challenges:</a:t>
            </a:r>
            <a:endParaRPr lang="en-US" sz="2400" b="1" dirty="0">
              <a:solidFill>
                <a:srgbClr val="C00000"/>
              </a:solidFill>
            </a:endParaRPr>
          </a:p>
        </p:txBody>
      </p:sp>
    </p:spTree>
    <p:extLst>
      <p:ext uri="{BB962C8B-B14F-4D97-AF65-F5344CB8AC3E}">
        <p14:creationId xmlns:p14="http://schemas.microsoft.com/office/powerpoint/2010/main" val="1097269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792162"/>
          </a:xfrm>
          <a:ln w="25400">
            <a:solidFill>
              <a:schemeClr val="tx1"/>
            </a:solidFill>
          </a:ln>
        </p:spPr>
        <p:txBody>
          <a:bodyPr/>
          <a:lstStyle/>
          <a:p>
            <a:pPr algn="l">
              <a:defRPr/>
            </a:pPr>
            <a:r>
              <a:rPr lang="en-US" b="1" dirty="0" smtClean="0">
                <a:solidFill>
                  <a:srgbClr val="0F04EA"/>
                </a:solidFill>
              </a:rPr>
              <a:t>Olefins Business Planning</a:t>
            </a:r>
            <a:endParaRPr lang="en-US" b="1" i="1" dirty="0" smtClean="0">
              <a:solidFill>
                <a:schemeClr val="accent6">
                  <a:lumMod val="75000"/>
                </a:schemeClr>
              </a:solidFill>
            </a:endParaRPr>
          </a:p>
        </p:txBody>
      </p:sp>
      <p:pic>
        <p:nvPicPr>
          <p:cNvPr id="4115" name="Picture 1"/>
          <p:cNvPicPr>
            <a:picLocks noChangeAspect="1" noChangeArrowheads="1"/>
          </p:cNvPicPr>
          <p:nvPr/>
        </p:nvPicPr>
        <p:blipFill>
          <a:blip r:embed="rId4"/>
          <a:srcRect/>
          <a:stretch>
            <a:fillRect/>
          </a:stretch>
        </p:blipFill>
        <p:spPr bwMode="auto">
          <a:xfrm>
            <a:off x="6715125" y="304800"/>
            <a:ext cx="1971675" cy="695325"/>
          </a:xfrm>
          <a:prstGeom prst="rect">
            <a:avLst/>
          </a:prstGeom>
          <a:noFill/>
          <a:ln w="9525">
            <a:noFill/>
            <a:miter lim="800000"/>
            <a:headEnd/>
            <a:tailEnd/>
          </a:ln>
        </p:spPr>
      </p:pic>
      <p:sp>
        <p:nvSpPr>
          <p:cNvPr id="10" name="Pentagon 9"/>
          <p:cNvSpPr/>
          <p:nvPr/>
        </p:nvSpPr>
        <p:spPr>
          <a:xfrm>
            <a:off x="303677" y="3652974"/>
            <a:ext cx="4846249" cy="2634754"/>
          </a:xfrm>
          <a:prstGeom prst="homePlate">
            <a:avLst>
              <a:gd name="adj" fmla="val 28763"/>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b="1" dirty="0"/>
          </a:p>
        </p:txBody>
      </p:sp>
      <p:sp>
        <p:nvSpPr>
          <p:cNvPr id="11" name="6-Point Star 10"/>
          <p:cNvSpPr/>
          <p:nvPr/>
        </p:nvSpPr>
        <p:spPr>
          <a:xfrm>
            <a:off x="5025804" y="4159105"/>
            <a:ext cx="1908396" cy="162249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sz="1800" b="1" dirty="0">
                <a:solidFill>
                  <a:srgbClr val="FF0000"/>
                </a:solidFill>
              </a:rPr>
              <a:t>OPTIMUM ???</a:t>
            </a:r>
            <a:endParaRPr lang="id-ID" sz="1800" b="1" dirty="0">
              <a:solidFill>
                <a:srgbClr val="FF0000"/>
              </a:solidFill>
            </a:endParaRPr>
          </a:p>
        </p:txBody>
      </p:sp>
      <p:grpSp>
        <p:nvGrpSpPr>
          <p:cNvPr id="12" name="Group 49"/>
          <p:cNvGrpSpPr/>
          <p:nvPr/>
        </p:nvGrpSpPr>
        <p:grpSpPr>
          <a:xfrm>
            <a:off x="266373" y="1233071"/>
            <a:ext cx="5547942" cy="2031266"/>
            <a:chOff x="107463" y="1238104"/>
            <a:chExt cx="6166275" cy="2303463"/>
          </a:xfrm>
        </p:grpSpPr>
        <p:sp>
          <p:nvSpPr>
            <p:cNvPr id="56" name="Rounded Rectangle 55"/>
            <p:cNvSpPr/>
            <p:nvPr/>
          </p:nvSpPr>
          <p:spPr>
            <a:xfrm>
              <a:off x="107463" y="1238104"/>
              <a:ext cx="6166275" cy="23034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d-ID"/>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201" name="Rectangle 200"/>
            <p:cNvSpPr/>
            <p:nvPr/>
          </p:nvSpPr>
          <p:spPr>
            <a:xfrm>
              <a:off x="1399021" y="1818308"/>
              <a:ext cx="301363" cy="338555"/>
            </a:xfrm>
            <a:prstGeom prst="rect">
              <a:avLst/>
            </a:prstGeom>
            <a:noFill/>
          </p:spPr>
          <p:txBody>
            <a:bodyPr>
              <a:spAutoFit/>
            </a:bodyPr>
            <a:lstStyle>
              <a:defPPr>
                <a:defRPr lang="id-ID"/>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600" spc="50" dirty="0">
                  <a:ln w="13500">
                    <a:solidFill>
                      <a:schemeClr val="accent1">
                        <a:shade val="2500"/>
                        <a:alpha val="6500"/>
                      </a:schemeClr>
                    </a:solidFill>
                    <a:prstDash val="solid"/>
                  </a:ln>
                  <a:solidFill>
                    <a:srgbClr val="FFFF00"/>
                  </a:solidFill>
                  <a:effectLst>
                    <a:glow rad="228600">
                      <a:schemeClr val="accent4">
                        <a:satMod val="175000"/>
                        <a:alpha val="40000"/>
                      </a:schemeClr>
                    </a:glow>
                    <a:innerShdw blurRad="50900" dist="38500" dir="13500000">
                      <a:srgbClr val="000000">
                        <a:alpha val="60000"/>
                      </a:srgbClr>
                    </a:innerShdw>
                  </a:effectLst>
                  <a:latin typeface="+mn-lt"/>
                  <a:cs typeface="+mn-cs"/>
                </a:rPr>
                <a:t>$</a:t>
              </a:r>
            </a:p>
          </p:txBody>
        </p:sp>
        <p:sp>
          <p:nvSpPr>
            <p:cNvPr id="202" name="Rectangle 201"/>
            <p:cNvSpPr/>
            <p:nvPr/>
          </p:nvSpPr>
          <p:spPr>
            <a:xfrm>
              <a:off x="5769603" y="1974443"/>
              <a:ext cx="301363" cy="338555"/>
            </a:xfrm>
            <a:prstGeom prst="rect">
              <a:avLst/>
            </a:prstGeom>
            <a:noFill/>
          </p:spPr>
          <p:txBody>
            <a:bodyPr>
              <a:spAutoFit/>
            </a:bodyPr>
            <a:lstStyle>
              <a:defPPr>
                <a:defRPr lang="id-ID"/>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600" spc="50" dirty="0">
                  <a:ln w="13500">
                    <a:solidFill>
                      <a:schemeClr val="accent1">
                        <a:shade val="2500"/>
                        <a:alpha val="6500"/>
                      </a:schemeClr>
                    </a:solidFill>
                    <a:prstDash val="solid"/>
                  </a:ln>
                  <a:solidFill>
                    <a:srgbClr val="FFFF00"/>
                  </a:solidFill>
                  <a:effectLst>
                    <a:glow rad="228600">
                      <a:schemeClr val="accent4">
                        <a:satMod val="175000"/>
                        <a:alpha val="40000"/>
                      </a:schemeClr>
                    </a:glow>
                    <a:innerShdw blurRad="50900" dist="38500" dir="13500000">
                      <a:srgbClr val="000000">
                        <a:alpha val="60000"/>
                      </a:srgbClr>
                    </a:innerShdw>
                  </a:effectLst>
                  <a:latin typeface="+mn-lt"/>
                  <a:cs typeface="+mn-cs"/>
                </a:rPr>
                <a:t>$</a:t>
              </a:r>
            </a:p>
          </p:txBody>
        </p:sp>
      </p:grpSp>
      <p:sp>
        <p:nvSpPr>
          <p:cNvPr id="13" name="TextBox 10"/>
          <p:cNvSpPr txBox="1">
            <a:spLocks noChangeArrowheads="1"/>
          </p:cNvSpPr>
          <p:nvPr/>
        </p:nvSpPr>
        <p:spPr bwMode="auto">
          <a:xfrm>
            <a:off x="264714" y="3368809"/>
            <a:ext cx="4612086" cy="3123932"/>
          </a:xfrm>
          <a:prstGeom prst="rect">
            <a:avLst/>
          </a:prstGeom>
          <a:noFill/>
          <a:ln w="9525">
            <a:noFill/>
            <a:miter lim="800000"/>
            <a:headEnd/>
            <a:tailEnd/>
          </a:ln>
        </p:spPr>
        <p:txBody>
          <a:bodyPr wrap="square">
            <a:spAutoFit/>
          </a:bodyPr>
          <a:lstStyle/>
          <a:p>
            <a:pPr>
              <a:buFontTx/>
              <a:buNone/>
              <a:defRPr/>
            </a:pPr>
            <a:r>
              <a:rPr lang="en-US" sz="1600" b="1" u="sng" dirty="0"/>
              <a:t>Complex decision for business planning </a:t>
            </a:r>
            <a:r>
              <a:rPr lang="en-US" sz="1600" b="1" dirty="0"/>
              <a:t>:</a:t>
            </a:r>
          </a:p>
          <a:p>
            <a:pPr marL="342900" indent="-342900">
              <a:spcBef>
                <a:spcPts val="600"/>
              </a:spcBef>
              <a:buFont typeface="+mj-lt"/>
              <a:buAutoNum type="arabicPeriod"/>
              <a:defRPr/>
            </a:pPr>
            <a:r>
              <a:rPr lang="en-US" sz="1600" b="1" dirty="0">
                <a:solidFill>
                  <a:schemeClr val="tx1"/>
                </a:solidFill>
              </a:rPr>
              <a:t>Feedstock </a:t>
            </a:r>
            <a:r>
              <a:rPr lang="en-US" sz="1600" b="1" dirty="0" smtClean="0">
                <a:solidFill>
                  <a:schemeClr val="tx1"/>
                </a:solidFill>
              </a:rPr>
              <a:t>selection (</a:t>
            </a:r>
            <a:r>
              <a:rPr lang="en-US" sz="1600" b="1" u="sng" dirty="0" smtClean="0">
                <a:solidFill>
                  <a:schemeClr val="tx1"/>
                </a:solidFill>
              </a:rPr>
              <a:t>Naphtha</a:t>
            </a:r>
            <a:r>
              <a:rPr lang="en-US" sz="1600" b="1" dirty="0">
                <a:solidFill>
                  <a:schemeClr val="tx1"/>
                </a:solidFill>
              </a:rPr>
              <a:t>, </a:t>
            </a:r>
            <a:r>
              <a:rPr lang="en-US" sz="1600" b="1" dirty="0" smtClean="0">
                <a:solidFill>
                  <a:schemeClr val="tx1"/>
                </a:solidFill>
              </a:rPr>
              <a:t>LPG</a:t>
            </a:r>
            <a:r>
              <a:rPr lang="en-US" sz="1600" b="1" dirty="0"/>
              <a:t>)</a:t>
            </a:r>
            <a:endParaRPr lang="en-US" sz="1600" b="1" dirty="0" smtClean="0">
              <a:solidFill>
                <a:schemeClr val="tx1"/>
              </a:solidFill>
            </a:endParaRPr>
          </a:p>
          <a:p>
            <a:pPr marL="342900" indent="-342900">
              <a:buFont typeface="+mj-lt"/>
              <a:buAutoNum type="arabicPeriod"/>
              <a:defRPr/>
            </a:pPr>
            <a:r>
              <a:rPr lang="en-US" sz="1600" b="1" dirty="0" smtClean="0">
                <a:solidFill>
                  <a:schemeClr val="tx1"/>
                </a:solidFill>
              </a:rPr>
              <a:t>Feedstock blending and allocation</a:t>
            </a:r>
          </a:p>
          <a:p>
            <a:pPr marL="342900" indent="-342900">
              <a:buFont typeface="+mj-lt"/>
              <a:buAutoNum type="arabicPeriod"/>
              <a:defRPr/>
            </a:pPr>
            <a:r>
              <a:rPr lang="en-US" sz="1600" b="1" dirty="0" smtClean="0">
                <a:solidFill>
                  <a:schemeClr val="tx1"/>
                </a:solidFill>
              </a:rPr>
              <a:t>Plant Condition (COT</a:t>
            </a:r>
            <a:r>
              <a:rPr lang="en-US" sz="1600" b="1" dirty="0">
                <a:solidFill>
                  <a:schemeClr val="tx1"/>
                </a:solidFill>
              </a:rPr>
              <a:t>, Furnaces, </a:t>
            </a:r>
            <a:r>
              <a:rPr lang="en-US" sz="1600" b="1" dirty="0" smtClean="0">
                <a:solidFill>
                  <a:schemeClr val="tx1"/>
                </a:solidFill>
              </a:rPr>
              <a:t>Capacity, Constraint, </a:t>
            </a:r>
            <a:r>
              <a:rPr lang="id-ID" sz="1600" b="1" u="sng" dirty="0" smtClean="0"/>
              <a:t>by</a:t>
            </a:r>
            <a:r>
              <a:rPr lang="en-US" sz="1600" b="1" u="sng" dirty="0" smtClean="0">
                <a:solidFill>
                  <a:schemeClr val="tx1"/>
                </a:solidFill>
              </a:rPr>
              <a:t>-product</a:t>
            </a:r>
            <a:r>
              <a:rPr lang="en-US" sz="1600" b="1" u="sng" dirty="0">
                <a:solidFill>
                  <a:schemeClr val="tx1"/>
                </a:solidFill>
              </a:rPr>
              <a:t>, recycle</a:t>
            </a:r>
            <a:r>
              <a:rPr lang="en-US" sz="1600" b="1" dirty="0">
                <a:solidFill>
                  <a:schemeClr val="tx1"/>
                </a:solidFill>
              </a:rPr>
              <a:t>, Fuel </a:t>
            </a:r>
            <a:r>
              <a:rPr lang="en-US" sz="1600" b="1" dirty="0" smtClean="0">
                <a:solidFill>
                  <a:schemeClr val="tx1"/>
                </a:solidFill>
              </a:rPr>
              <a:t>balance</a:t>
            </a:r>
            <a:r>
              <a:rPr lang="id-ID" sz="1600" b="1" dirty="0" smtClean="0">
                <a:solidFill>
                  <a:schemeClr val="tx1"/>
                </a:solidFill>
              </a:rPr>
              <a:t>, </a:t>
            </a:r>
            <a:r>
              <a:rPr lang="en-US" sz="1600" b="1" dirty="0" smtClean="0">
                <a:solidFill>
                  <a:schemeClr val="tx1"/>
                </a:solidFill>
              </a:rPr>
              <a:t>etc</a:t>
            </a:r>
            <a:r>
              <a:rPr lang="en-US" sz="1600" b="1" dirty="0">
                <a:solidFill>
                  <a:schemeClr val="tx1"/>
                </a:solidFill>
              </a:rPr>
              <a:t>.)</a:t>
            </a:r>
          </a:p>
          <a:p>
            <a:pPr marL="342900" indent="-342900">
              <a:buFont typeface="+mj-lt"/>
              <a:buAutoNum type="arabicPeriod"/>
              <a:defRPr/>
            </a:pPr>
            <a:r>
              <a:rPr lang="en-US" sz="1600" b="1" u="sng" dirty="0" smtClean="0">
                <a:solidFill>
                  <a:schemeClr val="tx1"/>
                </a:solidFill>
              </a:rPr>
              <a:t>Downstream</a:t>
            </a:r>
            <a:r>
              <a:rPr lang="en-US" sz="1600" b="1" dirty="0" smtClean="0">
                <a:solidFill>
                  <a:schemeClr val="tx1"/>
                </a:solidFill>
              </a:rPr>
              <a:t> </a:t>
            </a:r>
            <a:r>
              <a:rPr lang="en-US" sz="1600" b="1" dirty="0">
                <a:solidFill>
                  <a:schemeClr val="tx1"/>
                </a:solidFill>
              </a:rPr>
              <a:t>plants allocation</a:t>
            </a:r>
          </a:p>
          <a:p>
            <a:pPr marL="342900" indent="-342900">
              <a:buFont typeface="+mj-lt"/>
              <a:buAutoNum type="arabicPeriod"/>
              <a:defRPr/>
            </a:pPr>
            <a:r>
              <a:rPr lang="en-US" sz="1600" b="1" dirty="0">
                <a:solidFill>
                  <a:schemeClr val="tx1"/>
                </a:solidFill>
              </a:rPr>
              <a:t>Product portfolio, demands, allocation</a:t>
            </a:r>
          </a:p>
          <a:p>
            <a:pPr marL="342900" indent="-342900">
              <a:buFont typeface="+mj-lt"/>
              <a:buAutoNum type="arabicPeriod"/>
              <a:defRPr/>
            </a:pPr>
            <a:r>
              <a:rPr lang="en-US" sz="1600" b="1" dirty="0">
                <a:solidFill>
                  <a:schemeClr val="tx1"/>
                </a:solidFill>
              </a:rPr>
              <a:t>Inventories, delivery</a:t>
            </a:r>
          </a:p>
          <a:p>
            <a:pPr marL="342900" indent="-342900">
              <a:buFont typeface="+mj-lt"/>
              <a:buAutoNum type="arabicPeriod"/>
              <a:defRPr/>
            </a:pPr>
            <a:r>
              <a:rPr lang="en-US" sz="1600" b="1" dirty="0">
                <a:solidFill>
                  <a:schemeClr val="tx1"/>
                </a:solidFill>
              </a:rPr>
              <a:t>Cost and Market pricing</a:t>
            </a:r>
          </a:p>
          <a:p>
            <a:pPr marL="342900" indent="-342900">
              <a:buFont typeface="+mj-lt"/>
              <a:buAutoNum type="arabicPeriod"/>
              <a:defRPr/>
            </a:pPr>
            <a:r>
              <a:rPr lang="en-US" sz="1600" b="1" dirty="0">
                <a:solidFill>
                  <a:schemeClr val="tx1"/>
                </a:solidFill>
              </a:rPr>
              <a:t>Multi period planning</a:t>
            </a:r>
          </a:p>
          <a:p>
            <a:pPr marL="342900" indent="-342900">
              <a:buFont typeface="+mj-lt"/>
              <a:buAutoNum type="arabicPeriod"/>
              <a:defRPr/>
            </a:pPr>
            <a:endParaRPr lang="id-ID" sz="1600" b="1" dirty="0"/>
          </a:p>
        </p:txBody>
      </p:sp>
      <p:sp>
        <p:nvSpPr>
          <p:cNvPr id="14" name="TextBox 51"/>
          <p:cNvSpPr txBox="1">
            <a:spLocks noChangeArrowheads="1"/>
          </p:cNvSpPr>
          <p:nvPr/>
        </p:nvSpPr>
        <p:spPr bwMode="auto">
          <a:xfrm>
            <a:off x="4598920" y="5896601"/>
            <a:ext cx="32496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0000"/>
                </a:solidFill>
                <a:latin typeface="Calibri" pitchFamily="34" charset="0"/>
                <a:cs typeface="Arial" charset="0"/>
              </a:defRPr>
            </a:lvl1pPr>
            <a:lvl2pPr marL="742950" indent="-285750">
              <a:defRPr sz="2800">
                <a:solidFill>
                  <a:srgbClr val="CC0000"/>
                </a:solidFill>
                <a:latin typeface="Calibri" pitchFamily="34" charset="0"/>
                <a:cs typeface="Arial" charset="0"/>
              </a:defRPr>
            </a:lvl2pPr>
            <a:lvl3pPr marL="1143000" indent="-228600">
              <a:defRPr sz="2800">
                <a:solidFill>
                  <a:srgbClr val="CC0000"/>
                </a:solidFill>
                <a:latin typeface="Calibri" pitchFamily="34" charset="0"/>
                <a:cs typeface="Arial" charset="0"/>
              </a:defRPr>
            </a:lvl3pPr>
            <a:lvl4pPr marL="1600200" indent="-228600">
              <a:defRPr sz="2800">
                <a:solidFill>
                  <a:srgbClr val="CC0000"/>
                </a:solidFill>
                <a:latin typeface="Calibri" pitchFamily="34" charset="0"/>
                <a:cs typeface="Arial" charset="0"/>
              </a:defRPr>
            </a:lvl4pPr>
            <a:lvl5pPr marL="2057400" indent="-228600">
              <a:defRPr sz="2800">
                <a:solidFill>
                  <a:srgbClr val="CC0000"/>
                </a:solidFill>
                <a:latin typeface="Calibri" pitchFamily="34" charset="0"/>
                <a:cs typeface="Arial" charset="0"/>
              </a:defRPr>
            </a:lvl5pPr>
            <a:lvl6pPr marL="2514600" indent="-228600" eaLnBrk="0" fontAlgn="base" hangingPunct="0">
              <a:lnSpc>
                <a:spcPct val="105000"/>
              </a:lnSpc>
              <a:spcBef>
                <a:spcPct val="10000"/>
              </a:spcBef>
              <a:spcAft>
                <a:spcPct val="10000"/>
              </a:spcAft>
              <a:buChar char="•"/>
              <a:defRPr sz="2800">
                <a:solidFill>
                  <a:srgbClr val="CC0000"/>
                </a:solidFill>
                <a:latin typeface="Calibri" pitchFamily="34" charset="0"/>
                <a:cs typeface="Arial" charset="0"/>
              </a:defRPr>
            </a:lvl6pPr>
            <a:lvl7pPr marL="2971800" indent="-228600" eaLnBrk="0" fontAlgn="base" hangingPunct="0">
              <a:lnSpc>
                <a:spcPct val="105000"/>
              </a:lnSpc>
              <a:spcBef>
                <a:spcPct val="10000"/>
              </a:spcBef>
              <a:spcAft>
                <a:spcPct val="10000"/>
              </a:spcAft>
              <a:buChar char="•"/>
              <a:defRPr sz="2800">
                <a:solidFill>
                  <a:srgbClr val="CC0000"/>
                </a:solidFill>
                <a:latin typeface="Calibri" pitchFamily="34" charset="0"/>
                <a:cs typeface="Arial" charset="0"/>
              </a:defRPr>
            </a:lvl7pPr>
            <a:lvl8pPr marL="3429000" indent="-228600" eaLnBrk="0" fontAlgn="base" hangingPunct="0">
              <a:lnSpc>
                <a:spcPct val="105000"/>
              </a:lnSpc>
              <a:spcBef>
                <a:spcPct val="10000"/>
              </a:spcBef>
              <a:spcAft>
                <a:spcPct val="10000"/>
              </a:spcAft>
              <a:buChar char="•"/>
              <a:defRPr sz="2800">
                <a:solidFill>
                  <a:srgbClr val="CC0000"/>
                </a:solidFill>
                <a:latin typeface="Calibri" pitchFamily="34" charset="0"/>
                <a:cs typeface="Arial" charset="0"/>
              </a:defRPr>
            </a:lvl8pPr>
            <a:lvl9pPr marL="3886200" indent="-228600" eaLnBrk="0" fontAlgn="base" hangingPunct="0">
              <a:lnSpc>
                <a:spcPct val="105000"/>
              </a:lnSpc>
              <a:spcBef>
                <a:spcPct val="10000"/>
              </a:spcBef>
              <a:spcAft>
                <a:spcPct val="10000"/>
              </a:spcAft>
              <a:buChar char="•"/>
              <a:defRPr sz="2800">
                <a:solidFill>
                  <a:srgbClr val="CC0000"/>
                </a:solidFill>
                <a:latin typeface="Calibri" pitchFamily="34" charset="0"/>
                <a:cs typeface="Arial" charset="0"/>
              </a:defRPr>
            </a:lvl9pPr>
          </a:lstStyle>
          <a:p>
            <a:pPr algn="ctr">
              <a:buFontTx/>
              <a:buNone/>
            </a:pPr>
            <a:r>
              <a:rPr lang="en-US" sz="1600" b="1" dirty="0">
                <a:solidFill>
                  <a:srgbClr val="FF0000"/>
                </a:solidFill>
              </a:rPr>
              <a:t>Large number of possible </a:t>
            </a:r>
            <a:r>
              <a:rPr lang="en-US" sz="1600" b="1" dirty="0" smtClean="0">
                <a:solidFill>
                  <a:srgbClr val="FF0000"/>
                </a:solidFill>
              </a:rPr>
              <a:t>decisions</a:t>
            </a:r>
            <a:endParaRPr lang="en-US" sz="1600" b="1" dirty="0">
              <a:solidFill>
                <a:srgbClr val="FF0000"/>
              </a:solidFill>
            </a:endParaRPr>
          </a:p>
          <a:p>
            <a:pPr algn="ctr">
              <a:buFontTx/>
              <a:buNone/>
            </a:pPr>
            <a:r>
              <a:rPr lang="en-US" sz="1600" b="1" dirty="0" smtClean="0">
                <a:solidFill>
                  <a:srgbClr val="FF0000"/>
                </a:solidFill>
              </a:rPr>
              <a:t>Thousands of degree </a:t>
            </a:r>
            <a:r>
              <a:rPr lang="en-US" sz="1600" b="1" dirty="0">
                <a:solidFill>
                  <a:srgbClr val="FF0000"/>
                </a:solidFill>
              </a:rPr>
              <a:t>of freedom</a:t>
            </a:r>
          </a:p>
        </p:txBody>
      </p:sp>
      <p:grpSp>
        <p:nvGrpSpPr>
          <p:cNvPr id="15" name="Group 90"/>
          <p:cNvGrpSpPr>
            <a:grpSpLocks/>
          </p:cNvGrpSpPr>
          <p:nvPr/>
        </p:nvGrpSpPr>
        <p:grpSpPr bwMode="auto">
          <a:xfrm>
            <a:off x="6118392" y="1828800"/>
            <a:ext cx="2595524" cy="1881476"/>
            <a:chOff x="6249160" y="2854181"/>
            <a:chExt cx="3124200" cy="2133600"/>
          </a:xfrm>
        </p:grpSpPr>
        <p:sp>
          <p:nvSpPr>
            <p:cNvPr id="17" name="Rounded Rectangle 16"/>
            <p:cNvSpPr/>
            <p:nvPr/>
          </p:nvSpPr>
          <p:spPr>
            <a:xfrm>
              <a:off x="6249160" y="2854181"/>
              <a:ext cx="3124200" cy="21336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pic>
          <p:nvPicPr>
            <p:cNvPr id="18" name="Picture 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3733800"/>
              <a:ext cx="198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1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1262" y="3265060"/>
              <a:ext cx="847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5145" y="3987204"/>
              <a:ext cx="914401"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7078319" y="4236720"/>
              <a:ext cx="333665" cy="369332"/>
            </a:xfrm>
            <a:prstGeom prst="rect">
              <a:avLst/>
            </a:prstGeom>
            <a:noFill/>
          </p:spPr>
          <p:txBody>
            <a:bodyPr wrap="none">
              <a:spAutoFit/>
            </a:bodyPr>
            <a:lstStyle/>
            <a:p>
              <a:pPr algn="ctr" fontAlgn="auto">
                <a:spcBef>
                  <a:spcPts val="0"/>
                </a:spcBef>
                <a:spcAft>
                  <a:spcPts val="0"/>
                </a:spcAft>
                <a:buFontTx/>
                <a:buNone/>
                <a:defRPr/>
              </a:pPr>
              <a:r>
                <a:rPr lang="en-US" spc="50" dirty="0">
                  <a:ln w="13500">
                    <a:solidFill>
                      <a:schemeClr val="accent1">
                        <a:shade val="2500"/>
                        <a:alpha val="6500"/>
                      </a:schemeClr>
                    </a:solidFill>
                    <a:prstDash val="solid"/>
                  </a:ln>
                  <a:solidFill>
                    <a:srgbClr val="FF0000"/>
                  </a:solidFill>
                  <a:effectLst>
                    <a:glow rad="228600">
                      <a:schemeClr val="accent4">
                        <a:satMod val="175000"/>
                        <a:alpha val="40000"/>
                      </a:schemeClr>
                    </a:glow>
                    <a:innerShdw blurRad="50900" dist="38500" dir="13500000">
                      <a:srgbClr val="000000">
                        <a:alpha val="60000"/>
                      </a:srgbClr>
                    </a:innerShdw>
                  </a:effectLst>
                  <a:latin typeface="+mn-lt"/>
                  <a:cs typeface="+mn-cs"/>
                </a:rPr>
                <a:t>$</a:t>
              </a:r>
            </a:p>
          </p:txBody>
        </p:sp>
        <p:sp>
          <p:nvSpPr>
            <p:cNvPr id="25" name="TextBox 30"/>
            <p:cNvSpPr txBox="1">
              <a:spLocks noChangeArrowheads="1"/>
            </p:cNvSpPr>
            <p:nvPr/>
          </p:nvSpPr>
          <p:spPr bwMode="auto">
            <a:xfrm>
              <a:off x="7170280" y="2868909"/>
              <a:ext cx="1847627" cy="94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CC0000"/>
                  </a:solidFill>
                  <a:latin typeface="Calibri" pitchFamily="34" charset="0"/>
                  <a:cs typeface="Arial" charset="0"/>
                </a:defRPr>
              </a:lvl1pPr>
              <a:lvl2pPr marL="742950" indent="-285750">
                <a:defRPr sz="2800">
                  <a:solidFill>
                    <a:srgbClr val="CC0000"/>
                  </a:solidFill>
                  <a:latin typeface="Calibri" pitchFamily="34" charset="0"/>
                  <a:cs typeface="Arial" charset="0"/>
                </a:defRPr>
              </a:lvl2pPr>
              <a:lvl3pPr marL="1143000" indent="-228600">
                <a:defRPr sz="2800">
                  <a:solidFill>
                    <a:srgbClr val="CC0000"/>
                  </a:solidFill>
                  <a:latin typeface="Calibri" pitchFamily="34" charset="0"/>
                  <a:cs typeface="Arial" charset="0"/>
                </a:defRPr>
              </a:lvl3pPr>
              <a:lvl4pPr marL="1600200" indent="-228600">
                <a:defRPr sz="2800">
                  <a:solidFill>
                    <a:srgbClr val="CC0000"/>
                  </a:solidFill>
                  <a:latin typeface="Calibri" pitchFamily="34" charset="0"/>
                  <a:cs typeface="Arial" charset="0"/>
                </a:defRPr>
              </a:lvl4pPr>
              <a:lvl5pPr marL="2057400" indent="-228600">
                <a:defRPr sz="2800">
                  <a:solidFill>
                    <a:srgbClr val="CC0000"/>
                  </a:solidFill>
                  <a:latin typeface="Calibri" pitchFamily="34" charset="0"/>
                  <a:cs typeface="Arial" charset="0"/>
                </a:defRPr>
              </a:lvl5pPr>
              <a:lvl6pPr marL="2514600" indent="-228600" eaLnBrk="0" fontAlgn="base" hangingPunct="0">
                <a:lnSpc>
                  <a:spcPct val="105000"/>
                </a:lnSpc>
                <a:spcBef>
                  <a:spcPct val="10000"/>
                </a:spcBef>
                <a:spcAft>
                  <a:spcPct val="10000"/>
                </a:spcAft>
                <a:buChar char="•"/>
                <a:defRPr sz="2800">
                  <a:solidFill>
                    <a:srgbClr val="CC0000"/>
                  </a:solidFill>
                  <a:latin typeface="Calibri" pitchFamily="34" charset="0"/>
                  <a:cs typeface="Arial" charset="0"/>
                </a:defRPr>
              </a:lvl6pPr>
              <a:lvl7pPr marL="2971800" indent="-228600" eaLnBrk="0" fontAlgn="base" hangingPunct="0">
                <a:lnSpc>
                  <a:spcPct val="105000"/>
                </a:lnSpc>
                <a:spcBef>
                  <a:spcPct val="10000"/>
                </a:spcBef>
                <a:spcAft>
                  <a:spcPct val="10000"/>
                </a:spcAft>
                <a:buChar char="•"/>
                <a:defRPr sz="2800">
                  <a:solidFill>
                    <a:srgbClr val="CC0000"/>
                  </a:solidFill>
                  <a:latin typeface="Calibri" pitchFamily="34" charset="0"/>
                  <a:cs typeface="Arial" charset="0"/>
                </a:defRPr>
              </a:lvl7pPr>
              <a:lvl8pPr marL="3429000" indent="-228600" eaLnBrk="0" fontAlgn="base" hangingPunct="0">
                <a:lnSpc>
                  <a:spcPct val="105000"/>
                </a:lnSpc>
                <a:spcBef>
                  <a:spcPct val="10000"/>
                </a:spcBef>
                <a:spcAft>
                  <a:spcPct val="10000"/>
                </a:spcAft>
                <a:buChar char="•"/>
                <a:defRPr sz="2800">
                  <a:solidFill>
                    <a:srgbClr val="CC0000"/>
                  </a:solidFill>
                  <a:latin typeface="Calibri" pitchFamily="34" charset="0"/>
                  <a:cs typeface="Arial" charset="0"/>
                </a:defRPr>
              </a:lvl8pPr>
              <a:lvl9pPr marL="3886200" indent="-228600" eaLnBrk="0" fontAlgn="base" hangingPunct="0">
                <a:lnSpc>
                  <a:spcPct val="105000"/>
                </a:lnSpc>
                <a:spcBef>
                  <a:spcPct val="10000"/>
                </a:spcBef>
                <a:spcAft>
                  <a:spcPct val="10000"/>
                </a:spcAft>
                <a:buChar char="•"/>
                <a:defRPr sz="2800">
                  <a:solidFill>
                    <a:srgbClr val="CC0000"/>
                  </a:solidFill>
                  <a:latin typeface="Calibri" pitchFamily="34" charset="0"/>
                  <a:cs typeface="Arial" charset="0"/>
                </a:defRPr>
              </a:lvl9pPr>
            </a:lstStyle>
            <a:p>
              <a:r>
                <a:rPr lang="id-ID" sz="1600" b="1" dirty="0" smtClean="0">
                  <a:solidFill>
                    <a:srgbClr val="FF0000"/>
                  </a:solidFill>
                </a:rPr>
                <a:t>ADVANCED / </a:t>
              </a:r>
            </a:p>
            <a:p>
              <a:r>
                <a:rPr lang="id-ID" sz="1600" b="1" dirty="0" smtClean="0">
                  <a:solidFill>
                    <a:srgbClr val="FF0000"/>
                  </a:solidFill>
                </a:rPr>
                <a:t>SIMULTANEOUS</a:t>
              </a:r>
            </a:p>
            <a:p>
              <a:r>
                <a:rPr lang="id-ID" sz="1600" b="1" dirty="0" smtClean="0">
                  <a:solidFill>
                    <a:srgbClr val="FF0000"/>
                  </a:solidFill>
                </a:rPr>
                <a:t>OPTIMIZATION</a:t>
              </a:r>
            </a:p>
          </p:txBody>
        </p:sp>
      </p:grpSp>
      <p:sp>
        <p:nvSpPr>
          <p:cNvPr id="16" name="Striped Right Arrow 15"/>
          <p:cNvSpPr/>
          <p:nvPr/>
        </p:nvSpPr>
        <p:spPr>
          <a:xfrm rot="18570428">
            <a:off x="6628977" y="4146394"/>
            <a:ext cx="1450750" cy="67755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solidFill>
              </a:rPr>
              <a:t>SOLUTION</a:t>
            </a:r>
            <a:endParaRPr lang="id-ID" sz="1600" dirty="0">
              <a:solidFill>
                <a:schemeClr val="bg1"/>
              </a:solidFill>
            </a:endParaRPr>
          </a:p>
        </p:txBody>
      </p:sp>
      <p:grpSp>
        <p:nvGrpSpPr>
          <p:cNvPr id="74" name="Group 5"/>
          <p:cNvGrpSpPr>
            <a:grpSpLocks/>
          </p:cNvGrpSpPr>
          <p:nvPr/>
        </p:nvGrpSpPr>
        <p:grpSpPr bwMode="auto">
          <a:xfrm>
            <a:off x="470605" y="1409490"/>
            <a:ext cx="4851694" cy="1547133"/>
            <a:chOff x="144" y="1177"/>
            <a:chExt cx="5376" cy="1499"/>
          </a:xfrm>
        </p:grpSpPr>
        <p:grpSp>
          <p:nvGrpSpPr>
            <p:cNvPr id="82" name="Group 6"/>
            <p:cNvGrpSpPr>
              <a:grpSpLocks/>
            </p:cNvGrpSpPr>
            <p:nvPr/>
          </p:nvGrpSpPr>
          <p:grpSpPr bwMode="auto">
            <a:xfrm>
              <a:off x="1489" y="1177"/>
              <a:ext cx="3622" cy="1313"/>
              <a:chOff x="2256" y="1279"/>
              <a:chExt cx="3622" cy="1313"/>
            </a:xfrm>
          </p:grpSpPr>
          <p:sp>
            <p:nvSpPr>
              <p:cNvPr id="98" name="Rectangle 7"/>
              <p:cNvSpPr>
                <a:spLocks noChangeArrowheads="1"/>
              </p:cNvSpPr>
              <p:nvPr/>
            </p:nvSpPr>
            <p:spPr bwMode="auto">
              <a:xfrm>
                <a:off x="2625" y="1302"/>
                <a:ext cx="66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dirty="0">
                    <a:solidFill>
                      <a:srgbClr val="008000"/>
                    </a:solidFill>
                  </a:rPr>
                  <a:t>Ethylene Plant</a:t>
                </a:r>
                <a:endParaRPr lang="en-US" sz="1200" dirty="0">
                  <a:latin typeface="Times New Roman" pitchFamily="18" charset="0"/>
                </a:endParaRPr>
              </a:p>
            </p:txBody>
          </p:sp>
          <p:sp>
            <p:nvSpPr>
              <p:cNvPr id="99" name="Rectangle 8"/>
              <p:cNvSpPr>
                <a:spLocks noChangeArrowheads="1"/>
              </p:cNvSpPr>
              <p:nvPr/>
            </p:nvSpPr>
            <p:spPr bwMode="auto">
              <a:xfrm>
                <a:off x="3904" y="1279"/>
                <a:ext cx="5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200" dirty="0">
                    <a:solidFill>
                      <a:srgbClr val="800080"/>
                    </a:solidFill>
                  </a:rPr>
                  <a:t>Inventories</a:t>
                </a:r>
                <a:endParaRPr lang="en-US" sz="1200" dirty="0">
                  <a:latin typeface="Times New Roman" pitchFamily="18" charset="0"/>
                </a:endParaRPr>
              </a:p>
            </p:txBody>
          </p:sp>
          <p:sp>
            <p:nvSpPr>
              <p:cNvPr id="100" name="Rectangle 9"/>
              <p:cNvSpPr>
                <a:spLocks noChangeArrowheads="1"/>
              </p:cNvSpPr>
              <p:nvPr/>
            </p:nvSpPr>
            <p:spPr bwMode="auto">
              <a:xfrm>
                <a:off x="4970" y="1588"/>
                <a:ext cx="9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r>
                  <a:rPr lang="en-US" sz="1200" dirty="0">
                    <a:solidFill>
                      <a:srgbClr val="666633"/>
                    </a:solidFill>
                  </a:rPr>
                  <a:t>Demands</a:t>
                </a:r>
                <a:endParaRPr lang="en-US" sz="1200" dirty="0">
                  <a:solidFill>
                    <a:srgbClr val="666633"/>
                  </a:solidFill>
                  <a:latin typeface="Times New Roman" pitchFamily="18" charset="0"/>
                </a:endParaRPr>
              </a:p>
            </p:txBody>
          </p:sp>
          <p:sp>
            <p:nvSpPr>
              <p:cNvPr id="101" name="Freeform 10"/>
              <p:cNvSpPr>
                <a:spLocks/>
              </p:cNvSpPr>
              <p:nvPr/>
            </p:nvSpPr>
            <p:spPr bwMode="auto">
              <a:xfrm>
                <a:off x="4464" y="1968"/>
                <a:ext cx="288" cy="240"/>
              </a:xfrm>
              <a:custGeom>
                <a:avLst/>
                <a:gdLst>
                  <a:gd name="T0" fmla="*/ 0 w 192"/>
                  <a:gd name="T1" fmla="*/ 117 h 369"/>
                  <a:gd name="T2" fmla="*/ 291 w 192"/>
                  <a:gd name="T3" fmla="*/ 117 h 369"/>
                  <a:gd name="T4" fmla="*/ 291 w 192"/>
                  <a:gd name="T5" fmla="*/ 156 h 369"/>
                  <a:gd name="T6" fmla="*/ 432 w 192"/>
                  <a:gd name="T7" fmla="*/ 78 h 369"/>
                  <a:gd name="T8" fmla="*/ 291 w 192"/>
                  <a:gd name="T9" fmla="*/ 0 h 369"/>
                  <a:gd name="T10" fmla="*/ 291 w 192"/>
                  <a:gd name="T11" fmla="*/ 39 h 369"/>
                  <a:gd name="T12" fmla="*/ 0 w 192"/>
                  <a:gd name="T13" fmla="*/ 39 h 369"/>
                  <a:gd name="T14" fmla="*/ 0 w 192"/>
                  <a:gd name="T15" fmla="*/ 117 h 3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2" h="369">
                    <a:moveTo>
                      <a:pt x="0" y="277"/>
                    </a:moveTo>
                    <a:lnTo>
                      <a:pt x="129" y="277"/>
                    </a:lnTo>
                    <a:lnTo>
                      <a:pt x="129" y="369"/>
                    </a:lnTo>
                    <a:lnTo>
                      <a:pt x="192" y="185"/>
                    </a:lnTo>
                    <a:lnTo>
                      <a:pt x="129" y="0"/>
                    </a:lnTo>
                    <a:lnTo>
                      <a:pt x="129" y="93"/>
                    </a:lnTo>
                    <a:lnTo>
                      <a:pt x="0" y="93"/>
                    </a:lnTo>
                    <a:lnTo>
                      <a:pt x="0" y="277"/>
                    </a:lnTo>
                    <a:close/>
                  </a:path>
                </a:pathLst>
              </a:custGeom>
              <a:solidFill>
                <a:srgbClr val="ACACD7"/>
              </a:solidFill>
              <a:ln w="9525">
                <a:solidFill>
                  <a:srgbClr val="9999FF"/>
                </a:solidFill>
                <a:round/>
                <a:headEnd/>
                <a:tailEnd/>
              </a:ln>
            </p:spPr>
            <p:txBody>
              <a:bodyPr/>
              <a:lstStyle/>
              <a:p>
                <a:endParaRPr lang="en-US"/>
              </a:p>
            </p:txBody>
          </p:sp>
          <p:sp>
            <p:nvSpPr>
              <p:cNvPr id="102" name="Freeform 11"/>
              <p:cNvSpPr>
                <a:spLocks/>
              </p:cNvSpPr>
              <p:nvPr/>
            </p:nvSpPr>
            <p:spPr bwMode="auto">
              <a:xfrm>
                <a:off x="3600" y="1968"/>
                <a:ext cx="288" cy="240"/>
              </a:xfrm>
              <a:custGeom>
                <a:avLst/>
                <a:gdLst>
                  <a:gd name="T0" fmla="*/ 0 w 192"/>
                  <a:gd name="T1" fmla="*/ 117 h 369"/>
                  <a:gd name="T2" fmla="*/ 291 w 192"/>
                  <a:gd name="T3" fmla="*/ 117 h 369"/>
                  <a:gd name="T4" fmla="*/ 291 w 192"/>
                  <a:gd name="T5" fmla="*/ 156 h 369"/>
                  <a:gd name="T6" fmla="*/ 432 w 192"/>
                  <a:gd name="T7" fmla="*/ 78 h 369"/>
                  <a:gd name="T8" fmla="*/ 291 w 192"/>
                  <a:gd name="T9" fmla="*/ 0 h 369"/>
                  <a:gd name="T10" fmla="*/ 291 w 192"/>
                  <a:gd name="T11" fmla="*/ 39 h 369"/>
                  <a:gd name="T12" fmla="*/ 0 w 192"/>
                  <a:gd name="T13" fmla="*/ 39 h 369"/>
                  <a:gd name="T14" fmla="*/ 0 w 192"/>
                  <a:gd name="T15" fmla="*/ 117 h 3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2" h="369">
                    <a:moveTo>
                      <a:pt x="0" y="277"/>
                    </a:moveTo>
                    <a:lnTo>
                      <a:pt x="129" y="277"/>
                    </a:lnTo>
                    <a:lnTo>
                      <a:pt x="129" y="369"/>
                    </a:lnTo>
                    <a:lnTo>
                      <a:pt x="192" y="185"/>
                    </a:lnTo>
                    <a:lnTo>
                      <a:pt x="129" y="0"/>
                    </a:lnTo>
                    <a:lnTo>
                      <a:pt x="129" y="93"/>
                    </a:lnTo>
                    <a:lnTo>
                      <a:pt x="0" y="93"/>
                    </a:lnTo>
                    <a:lnTo>
                      <a:pt x="0" y="277"/>
                    </a:lnTo>
                    <a:close/>
                  </a:path>
                </a:pathLst>
              </a:custGeom>
              <a:solidFill>
                <a:srgbClr val="ACACD7"/>
              </a:solidFill>
              <a:ln w="9525">
                <a:solidFill>
                  <a:srgbClr val="9999FF"/>
                </a:solidFill>
                <a:round/>
                <a:headEnd/>
                <a:tailEnd/>
              </a:ln>
            </p:spPr>
            <p:txBody>
              <a:bodyPr/>
              <a:lstStyle/>
              <a:p>
                <a:endParaRPr lang="en-US"/>
              </a:p>
            </p:txBody>
          </p:sp>
          <p:grpSp>
            <p:nvGrpSpPr>
              <p:cNvPr id="103" name="Group 12"/>
              <p:cNvGrpSpPr>
                <a:grpSpLocks/>
              </p:cNvGrpSpPr>
              <p:nvPr/>
            </p:nvGrpSpPr>
            <p:grpSpPr bwMode="auto">
              <a:xfrm>
                <a:off x="2736" y="1536"/>
                <a:ext cx="816" cy="1056"/>
                <a:chOff x="2395" y="1920"/>
                <a:chExt cx="816" cy="1056"/>
              </a:xfrm>
            </p:grpSpPr>
            <p:grpSp>
              <p:nvGrpSpPr>
                <p:cNvPr id="143" name="Group 13"/>
                <p:cNvGrpSpPr>
                  <a:grpSpLocks/>
                </p:cNvGrpSpPr>
                <p:nvPr/>
              </p:nvGrpSpPr>
              <p:grpSpPr bwMode="auto">
                <a:xfrm>
                  <a:off x="2467" y="2049"/>
                  <a:ext cx="282" cy="303"/>
                  <a:chOff x="2214" y="2020"/>
                  <a:chExt cx="463" cy="436"/>
                </a:xfrm>
              </p:grpSpPr>
              <p:sp>
                <p:nvSpPr>
                  <p:cNvPr id="183" name="Freeform 14"/>
                  <p:cNvSpPr>
                    <a:spLocks/>
                  </p:cNvSpPr>
                  <p:nvPr/>
                </p:nvSpPr>
                <p:spPr bwMode="auto">
                  <a:xfrm>
                    <a:off x="2271" y="2020"/>
                    <a:ext cx="349" cy="436"/>
                  </a:xfrm>
                  <a:custGeom>
                    <a:avLst/>
                    <a:gdLst>
                      <a:gd name="T0" fmla="*/ 116 w 349"/>
                      <a:gd name="T1" fmla="*/ 0 h 436"/>
                      <a:gd name="T2" fmla="*/ 116 w 349"/>
                      <a:gd name="T3" fmla="*/ 131 h 436"/>
                      <a:gd name="T4" fmla="*/ 0 w 349"/>
                      <a:gd name="T5" fmla="*/ 219 h 436"/>
                      <a:gd name="T6" fmla="*/ 0 w 349"/>
                      <a:gd name="T7" fmla="*/ 436 h 436"/>
                      <a:gd name="T8" fmla="*/ 349 w 349"/>
                      <a:gd name="T9" fmla="*/ 436 h 436"/>
                      <a:gd name="T10" fmla="*/ 349 w 349"/>
                      <a:gd name="T11" fmla="*/ 219 h 436"/>
                      <a:gd name="T12" fmla="*/ 233 w 349"/>
                      <a:gd name="T13" fmla="*/ 131 h 436"/>
                      <a:gd name="T14" fmla="*/ 233 w 349"/>
                      <a:gd name="T15" fmla="*/ 0 h 436"/>
                      <a:gd name="T16" fmla="*/ 116 w 349"/>
                      <a:gd name="T17" fmla="*/ 0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9" h="436">
                        <a:moveTo>
                          <a:pt x="116" y="0"/>
                        </a:moveTo>
                        <a:lnTo>
                          <a:pt x="116" y="131"/>
                        </a:lnTo>
                        <a:lnTo>
                          <a:pt x="0" y="219"/>
                        </a:lnTo>
                        <a:lnTo>
                          <a:pt x="0" y="436"/>
                        </a:lnTo>
                        <a:lnTo>
                          <a:pt x="349" y="436"/>
                        </a:lnTo>
                        <a:lnTo>
                          <a:pt x="349" y="219"/>
                        </a:lnTo>
                        <a:lnTo>
                          <a:pt x="233" y="131"/>
                        </a:lnTo>
                        <a:lnTo>
                          <a:pt x="233" y="0"/>
                        </a:lnTo>
                        <a:lnTo>
                          <a:pt x="116" y="0"/>
                        </a:lnTo>
                        <a:close/>
                      </a:path>
                    </a:pathLst>
                  </a:custGeom>
                  <a:solidFill>
                    <a:srgbClr val="FFFFFF"/>
                  </a:solidFill>
                  <a:ln w="7938">
                    <a:solidFill>
                      <a:srgbClr val="000000"/>
                    </a:solidFill>
                    <a:prstDash val="solid"/>
                    <a:round/>
                    <a:headEnd/>
                    <a:tailEnd/>
                  </a:ln>
                </p:spPr>
                <p:txBody>
                  <a:bodyPr/>
                  <a:lstStyle/>
                  <a:p>
                    <a:endParaRPr lang="en-US"/>
                  </a:p>
                </p:txBody>
              </p:sp>
              <p:sp>
                <p:nvSpPr>
                  <p:cNvPr id="184" name="Freeform 15"/>
                  <p:cNvSpPr>
                    <a:spLocks/>
                  </p:cNvSpPr>
                  <p:nvPr/>
                </p:nvSpPr>
                <p:spPr bwMode="auto">
                  <a:xfrm>
                    <a:off x="2214" y="2273"/>
                    <a:ext cx="86" cy="87"/>
                  </a:xfrm>
                  <a:custGeom>
                    <a:avLst/>
                    <a:gdLst>
                      <a:gd name="T0" fmla="*/ 0 w 86"/>
                      <a:gd name="T1" fmla="*/ 0 h 87"/>
                      <a:gd name="T2" fmla="*/ 86 w 86"/>
                      <a:gd name="T3" fmla="*/ 0 h 87"/>
                      <a:gd name="T4" fmla="*/ 86 w 86"/>
                      <a:gd name="T5" fmla="*/ 87 h 87"/>
                      <a:gd name="T6" fmla="*/ 0 60000 65536"/>
                      <a:gd name="T7" fmla="*/ 0 60000 65536"/>
                      <a:gd name="T8" fmla="*/ 0 60000 65536"/>
                    </a:gdLst>
                    <a:ahLst/>
                    <a:cxnLst>
                      <a:cxn ang="T6">
                        <a:pos x="T0" y="T1"/>
                      </a:cxn>
                      <a:cxn ang="T7">
                        <a:pos x="T2" y="T3"/>
                      </a:cxn>
                      <a:cxn ang="T8">
                        <a:pos x="T4" y="T5"/>
                      </a:cxn>
                    </a:cxnLst>
                    <a:rect l="0" t="0" r="r" b="b"/>
                    <a:pathLst>
                      <a:path w="86" h="87">
                        <a:moveTo>
                          <a:pt x="0" y="0"/>
                        </a:moveTo>
                        <a:lnTo>
                          <a:pt x="86" y="0"/>
                        </a:lnTo>
                        <a:lnTo>
                          <a:pt x="86" y="8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Line 16"/>
                  <p:cNvSpPr>
                    <a:spLocks noChangeShapeType="1"/>
                  </p:cNvSpPr>
                  <p:nvPr/>
                </p:nvSpPr>
                <p:spPr bwMode="auto">
                  <a:xfrm flipV="1">
                    <a:off x="2475" y="2273"/>
                    <a:ext cx="1" cy="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 name="Line 17"/>
                  <p:cNvSpPr>
                    <a:spLocks noChangeShapeType="1"/>
                  </p:cNvSpPr>
                  <p:nvPr/>
                </p:nvSpPr>
                <p:spPr bwMode="auto">
                  <a:xfrm>
                    <a:off x="2532" y="2273"/>
                    <a:ext cx="1" cy="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 name="Freeform 18"/>
                  <p:cNvSpPr>
                    <a:spLocks/>
                  </p:cNvSpPr>
                  <p:nvPr/>
                </p:nvSpPr>
                <p:spPr bwMode="auto">
                  <a:xfrm>
                    <a:off x="2591" y="2273"/>
                    <a:ext cx="1" cy="87"/>
                  </a:xfrm>
                  <a:custGeom>
                    <a:avLst/>
                    <a:gdLst>
                      <a:gd name="T0" fmla="*/ 0 w 1"/>
                      <a:gd name="T1" fmla="*/ 80 h 87"/>
                      <a:gd name="T2" fmla="*/ 0 w 1"/>
                      <a:gd name="T3" fmla="*/ 87 h 87"/>
                      <a:gd name="T4" fmla="*/ 0 w 1"/>
                      <a:gd name="T5" fmla="*/ 0 h 87"/>
                      <a:gd name="T6" fmla="*/ 0 60000 65536"/>
                      <a:gd name="T7" fmla="*/ 0 60000 65536"/>
                      <a:gd name="T8" fmla="*/ 0 60000 65536"/>
                    </a:gdLst>
                    <a:ahLst/>
                    <a:cxnLst>
                      <a:cxn ang="T6">
                        <a:pos x="T0" y="T1"/>
                      </a:cxn>
                      <a:cxn ang="T7">
                        <a:pos x="T2" y="T3"/>
                      </a:cxn>
                      <a:cxn ang="T8">
                        <a:pos x="T4" y="T5"/>
                      </a:cxn>
                    </a:cxnLst>
                    <a:rect l="0" t="0" r="r" b="b"/>
                    <a:pathLst>
                      <a:path w="1" h="87">
                        <a:moveTo>
                          <a:pt x="0" y="80"/>
                        </a:moveTo>
                        <a:lnTo>
                          <a:pt x="0" y="87"/>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Line 19"/>
                  <p:cNvSpPr>
                    <a:spLocks noChangeShapeType="1"/>
                  </p:cNvSpPr>
                  <p:nvPr/>
                </p:nvSpPr>
                <p:spPr bwMode="auto">
                  <a:xfrm>
                    <a:off x="2591" y="2273"/>
                    <a:ext cx="8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 name="Line 20"/>
                  <p:cNvSpPr>
                    <a:spLocks noChangeShapeType="1"/>
                  </p:cNvSpPr>
                  <p:nvPr/>
                </p:nvSpPr>
                <p:spPr bwMode="auto">
                  <a:xfrm flipV="1">
                    <a:off x="2416" y="2273"/>
                    <a:ext cx="1" cy="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 name="Line 21"/>
                  <p:cNvSpPr>
                    <a:spLocks noChangeShapeType="1"/>
                  </p:cNvSpPr>
                  <p:nvPr/>
                </p:nvSpPr>
                <p:spPr bwMode="auto">
                  <a:xfrm flipV="1">
                    <a:off x="2359" y="2273"/>
                    <a:ext cx="1" cy="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 name="Freeform 22"/>
                  <p:cNvSpPr>
                    <a:spLocks/>
                  </p:cNvSpPr>
                  <p:nvPr/>
                </p:nvSpPr>
                <p:spPr bwMode="auto">
                  <a:xfrm>
                    <a:off x="2300" y="2360"/>
                    <a:ext cx="30" cy="21"/>
                  </a:xfrm>
                  <a:custGeom>
                    <a:avLst/>
                    <a:gdLst>
                      <a:gd name="T0" fmla="*/ 0 w 30"/>
                      <a:gd name="T1" fmla="*/ 0 h 21"/>
                      <a:gd name="T2" fmla="*/ 2 w 30"/>
                      <a:gd name="T3" fmla="*/ 11 h 21"/>
                      <a:gd name="T4" fmla="*/ 8 w 30"/>
                      <a:gd name="T5" fmla="*/ 18 h 21"/>
                      <a:gd name="T6" fmla="*/ 18 w 30"/>
                      <a:gd name="T7" fmla="*/ 21 h 21"/>
                      <a:gd name="T8" fmla="*/ 30 w 30"/>
                      <a:gd name="T9" fmla="*/ 18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1">
                        <a:moveTo>
                          <a:pt x="0" y="0"/>
                        </a:moveTo>
                        <a:lnTo>
                          <a:pt x="2" y="11"/>
                        </a:lnTo>
                        <a:lnTo>
                          <a:pt x="8" y="18"/>
                        </a:lnTo>
                        <a:lnTo>
                          <a:pt x="18" y="21"/>
                        </a:lnTo>
                        <a:lnTo>
                          <a:pt x="30"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23"/>
                  <p:cNvSpPr>
                    <a:spLocks/>
                  </p:cNvSpPr>
                  <p:nvPr/>
                </p:nvSpPr>
                <p:spPr bwMode="auto">
                  <a:xfrm>
                    <a:off x="2330" y="2360"/>
                    <a:ext cx="29" cy="21"/>
                  </a:xfrm>
                  <a:custGeom>
                    <a:avLst/>
                    <a:gdLst>
                      <a:gd name="T0" fmla="*/ 29 w 29"/>
                      <a:gd name="T1" fmla="*/ 0 h 21"/>
                      <a:gd name="T2" fmla="*/ 26 w 29"/>
                      <a:gd name="T3" fmla="*/ 11 h 21"/>
                      <a:gd name="T4" fmla="*/ 19 w 29"/>
                      <a:gd name="T5" fmla="*/ 18 h 21"/>
                      <a:gd name="T6" fmla="*/ 11 w 29"/>
                      <a:gd name="T7" fmla="*/ 21 h 21"/>
                      <a:gd name="T8" fmla="*/ 0 w 29"/>
                      <a:gd name="T9" fmla="*/ 18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1">
                        <a:moveTo>
                          <a:pt x="29" y="0"/>
                        </a:moveTo>
                        <a:lnTo>
                          <a:pt x="26" y="11"/>
                        </a:lnTo>
                        <a:lnTo>
                          <a:pt x="19" y="18"/>
                        </a:lnTo>
                        <a:lnTo>
                          <a:pt x="11" y="21"/>
                        </a:lnTo>
                        <a:lnTo>
                          <a:pt x="0"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24"/>
                  <p:cNvSpPr>
                    <a:spLocks/>
                  </p:cNvSpPr>
                  <p:nvPr/>
                </p:nvSpPr>
                <p:spPr bwMode="auto">
                  <a:xfrm>
                    <a:off x="2416" y="2360"/>
                    <a:ext cx="29" cy="21"/>
                  </a:xfrm>
                  <a:custGeom>
                    <a:avLst/>
                    <a:gdLst>
                      <a:gd name="T0" fmla="*/ 0 w 29"/>
                      <a:gd name="T1" fmla="*/ 0 h 21"/>
                      <a:gd name="T2" fmla="*/ 3 w 29"/>
                      <a:gd name="T3" fmla="*/ 11 h 21"/>
                      <a:gd name="T4" fmla="*/ 8 w 29"/>
                      <a:gd name="T5" fmla="*/ 18 h 21"/>
                      <a:gd name="T6" fmla="*/ 18 w 29"/>
                      <a:gd name="T7" fmla="*/ 21 h 21"/>
                      <a:gd name="T8" fmla="*/ 29 w 29"/>
                      <a:gd name="T9" fmla="*/ 18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1">
                        <a:moveTo>
                          <a:pt x="0" y="0"/>
                        </a:moveTo>
                        <a:lnTo>
                          <a:pt x="3" y="11"/>
                        </a:lnTo>
                        <a:lnTo>
                          <a:pt x="8" y="18"/>
                        </a:lnTo>
                        <a:lnTo>
                          <a:pt x="18" y="21"/>
                        </a:lnTo>
                        <a:lnTo>
                          <a:pt x="29"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25"/>
                  <p:cNvSpPr>
                    <a:spLocks/>
                  </p:cNvSpPr>
                  <p:nvPr/>
                </p:nvSpPr>
                <p:spPr bwMode="auto">
                  <a:xfrm>
                    <a:off x="2445" y="2360"/>
                    <a:ext cx="30" cy="21"/>
                  </a:xfrm>
                  <a:custGeom>
                    <a:avLst/>
                    <a:gdLst>
                      <a:gd name="T0" fmla="*/ 30 w 30"/>
                      <a:gd name="T1" fmla="*/ 0 h 21"/>
                      <a:gd name="T2" fmla="*/ 27 w 30"/>
                      <a:gd name="T3" fmla="*/ 11 h 21"/>
                      <a:gd name="T4" fmla="*/ 22 w 30"/>
                      <a:gd name="T5" fmla="*/ 18 h 21"/>
                      <a:gd name="T6" fmla="*/ 12 w 30"/>
                      <a:gd name="T7" fmla="*/ 21 h 21"/>
                      <a:gd name="T8" fmla="*/ 0 w 30"/>
                      <a:gd name="T9" fmla="*/ 18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1">
                        <a:moveTo>
                          <a:pt x="30" y="0"/>
                        </a:moveTo>
                        <a:lnTo>
                          <a:pt x="27" y="11"/>
                        </a:lnTo>
                        <a:lnTo>
                          <a:pt x="22" y="18"/>
                        </a:lnTo>
                        <a:lnTo>
                          <a:pt x="12" y="21"/>
                        </a:lnTo>
                        <a:lnTo>
                          <a:pt x="0"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26"/>
                  <p:cNvSpPr>
                    <a:spLocks/>
                  </p:cNvSpPr>
                  <p:nvPr/>
                </p:nvSpPr>
                <p:spPr bwMode="auto">
                  <a:xfrm>
                    <a:off x="2532" y="2360"/>
                    <a:ext cx="29" cy="21"/>
                  </a:xfrm>
                  <a:custGeom>
                    <a:avLst/>
                    <a:gdLst>
                      <a:gd name="T0" fmla="*/ 0 w 29"/>
                      <a:gd name="T1" fmla="*/ 0 h 21"/>
                      <a:gd name="T2" fmla="*/ 3 w 29"/>
                      <a:gd name="T3" fmla="*/ 11 h 21"/>
                      <a:gd name="T4" fmla="*/ 10 w 29"/>
                      <a:gd name="T5" fmla="*/ 18 h 21"/>
                      <a:gd name="T6" fmla="*/ 18 w 29"/>
                      <a:gd name="T7" fmla="*/ 21 h 21"/>
                      <a:gd name="T8" fmla="*/ 29 w 29"/>
                      <a:gd name="T9" fmla="*/ 18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1">
                        <a:moveTo>
                          <a:pt x="0" y="0"/>
                        </a:moveTo>
                        <a:lnTo>
                          <a:pt x="3" y="11"/>
                        </a:lnTo>
                        <a:lnTo>
                          <a:pt x="10" y="18"/>
                        </a:lnTo>
                        <a:lnTo>
                          <a:pt x="18" y="21"/>
                        </a:lnTo>
                        <a:lnTo>
                          <a:pt x="29"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27"/>
                  <p:cNvSpPr>
                    <a:spLocks/>
                  </p:cNvSpPr>
                  <p:nvPr/>
                </p:nvSpPr>
                <p:spPr bwMode="auto">
                  <a:xfrm>
                    <a:off x="2561" y="2360"/>
                    <a:ext cx="30" cy="21"/>
                  </a:xfrm>
                  <a:custGeom>
                    <a:avLst/>
                    <a:gdLst>
                      <a:gd name="T0" fmla="*/ 30 w 30"/>
                      <a:gd name="T1" fmla="*/ 0 h 21"/>
                      <a:gd name="T2" fmla="*/ 28 w 30"/>
                      <a:gd name="T3" fmla="*/ 11 h 21"/>
                      <a:gd name="T4" fmla="*/ 22 w 30"/>
                      <a:gd name="T5" fmla="*/ 18 h 21"/>
                      <a:gd name="T6" fmla="*/ 12 w 30"/>
                      <a:gd name="T7" fmla="*/ 21 h 21"/>
                      <a:gd name="T8" fmla="*/ 0 w 30"/>
                      <a:gd name="T9" fmla="*/ 18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1">
                        <a:moveTo>
                          <a:pt x="30" y="0"/>
                        </a:moveTo>
                        <a:lnTo>
                          <a:pt x="28" y="11"/>
                        </a:lnTo>
                        <a:lnTo>
                          <a:pt x="22" y="18"/>
                        </a:lnTo>
                        <a:lnTo>
                          <a:pt x="12" y="21"/>
                        </a:lnTo>
                        <a:lnTo>
                          <a:pt x="0"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Freeform 28"/>
                  <p:cNvSpPr>
                    <a:spLocks/>
                  </p:cNvSpPr>
                  <p:nvPr/>
                </p:nvSpPr>
                <p:spPr bwMode="auto">
                  <a:xfrm>
                    <a:off x="2387" y="2253"/>
                    <a:ext cx="29" cy="20"/>
                  </a:xfrm>
                  <a:custGeom>
                    <a:avLst/>
                    <a:gdLst>
                      <a:gd name="T0" fmla="*/ 29 w 29"/>
                      <a:gd name="T1" fmla="*/ 20 h 20"/>
                      <a:gd name="T2" fmla="*/ 27 w 29"/>
                      <a:gd name="T3" fmla="*/ 9 h 20"/>
                      <a:gd name="T4" fmla="*/ 21 w 29"/>
                      <a:gd name="T5" fmla="*/ 3 h 20"/>
                      <a:gd name="T6" fmla="*/ 11 w 29"/>
                      <a:gd name="T7" fmla="*/ 0 h 20"/>
                      <a:gd name="T8" fmla="*/ 0 w 29"/>
                      <a:gd name="T9" fmla="*/ 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29" y="20"/>
                        </a:moveTo>
                        <a:lnTo>
                          <a:pt x="27" y="9"/>
                        </a:lnTo>
                        <a:lnTo>
                          <a:pt x="21" y="3"/>
                        </a:lnTo>
                        <a:lnTo>
                          <a:pt x="11" y="0"/>
                        </a:lnTo>
                        <a:lnTo>
                          <a:pt x="0"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29"/>
                  <p:cNvSpPr>
                    <a:spLocks/>
                  </p:cNvSpPr>
                  <p:nvPr/>
                </p:nvSpPr>
                <p:spPr bwMode="auto">
                  <a:xfrm>
                    <a:off x="2359" y="2253"/>
                    <a:ext cx="28" cy="20"/>
                  </a:xfrm>
                  <a:custGeom>
                    <a:avLst/>
                    <a:gdLst>
                      <a:gd name="T0" fmla="*/ 0 w 28"/>
                      <a:gd name="T1" fmla="*/ 20 h 20"/>
                      <a:gd name="T2" fmla="*/ 2 w 28"/>
                      <a:gd name="T3" fmla="*/ 9 h 20"/>
                      <a:gd name="T4" fmla="*/ 8 w 28"/>
                      <a:gd name="T5" fmla="*/ 3 h 20"/>
                      <a:gd name="T6" fmla="*/ 18 w 28"/>
                      <a:gd name="T7" fmla="*/ 0 h 20"/>
                      <a:gd name="T8" fmla="*/ 28 w 28"/>
                      <a:gd name="T9" fmla="*/ 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0">
                        <a:moveTo>
                          <a:pt x="0" y="20"/>
                        </a:moveTo>
                        <a:lnTo>
                          <a:pt x="2" y="9"/>
                        </a:lnTo>
                        <a:lnTo>
                          <a:pt x="8" y="3"/>
                        </a:lnTo>
                        <a:lnTo>
                          <a:pt x="18" y="0"/>
                        </a:lnTo>
                        <a:lnTo>
                          <a:pt x="28"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Freeform 30"/>
                  <p:cNvSpPr>
                    <a:spLocks/>
                  </p:cNvSpPr>
                  <p:nvPr/>
                </p:nvSpPr>
                <p:spPr bwMode="auto">
                  <a:xfrm>
                    <a:off x="2504" y="2253"/>
                    <a:ext cx="28" cy="20"/>
                  </a:xfrm>
                  <a:custGeom>
                    <a:avLst/>
                    <a:gdLst>
                      <a:gd name="T0" fmla="*/ 28 w 28"/>
                      <a:gd name="T1" fmla="*/ 20 h 20"/>
                      <a:gd name="T2" fmla="*/ 26 w 28"/>
                      <a:gd name="T3" fmla="*/ 9 h 20"/>
                      <a:gd name="T4" fmla="*/ 20 w 28"/>
                      <a:gd name="T5" fmla="*/ 3 h 20"/>
                      <a:gd name="T6" fmla="*/ 10 w 28"/>
                      <a:gd name="T7" fmla="*/ 0 h 20"/>
                      <a:gd name="T8" fmla="*/ 0 w 28"/>
                      <a:gd name="T9" fmla="*/ 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0">
                        <a:moveTo>
                          <a:pt x="28" y="20"/>
                        </a:moveTo>
                        <a:lnTo>
                          <a:pt x="26" y="9"/>
                        </a:lnTo>
                        <a:lnTo>
                          <a:pt x="20" y="3"/>
                        </a:lnTo>
                        <a:lnTo>
                          <a:pt x="10" y="0"/>
                        </a:lnTo>
                        <a:lnTo>
                          <a:pt x="0"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31"/>
                  <p:cNvSpPr>
                    <a:spLocks/>
                  </p:cNvSpPr>
                  <p:nvPr/>
                </p:nvSpPr>
                <p:spPr bwMode="auto">
                  <a:xfrm>
                    <a:off x="2475" y="2253"/>
                    <a:ext cx="29" cy="20"/>
                  </a:xfrm>
                  <a:custGeom>
                    <a:avLst/>
                    <a:gdLst>
                      <a:gd name="T0" fmla="*/ 0 w 29"/>
                      <a:gd name="T1" fmla="*/ 20 h 20"/>
                      <a:gd name="T2" fmla="*/ 1 w 29"/>
                      <a:gd name="T3" fmla="*/ 9 h 20"/>
                      <a:gd name="T4" fmla="*/ 8 w 29"/>
                      <a:gd name="T5" fmla="*/ 3 h 20"/>
                      <a:gd name="T6" fmla="*/ 18 w 29"/>
                      <a:gd name="T7" fmla="*/ 0 h 20"/>
                      <a:gd name="T8" fmla="*/ 29 w 29"/>
                      <a:gd name="T9" fmla="*/ 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0" y="20"/>
                        </a:moveTo>
                        <a:lnTo>
                          <a:pt x="1" y="9"/>
                        </a:lnTo>
                        <a:lnTo>
                          <a:pt x="8" y="3"/>
                        </a:lnTo>
                        <a:lnTo>
                          <a:pt x="18" y="0"/>
                        </a:lnTo>
                        <a:lnTo>
                          <a:pt x="29"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4" name="Freeform 32"/>
                <p:cNvSpPr>
                  <a:spLocks/>
                </p:cNvSpPr>
                <p:nvPr/>
              </p:nvSpPr>
              <p:spPr bwMode="auto">
                <a:xfrm>
                  <a:off x="2395" y="1920"/>
                  <a:ext cx="816" cy="1056"/>
                </a:xfrm>
                <a:custGeom>
                  <a:avLst/>
                  <a:gdLst>
                    <a:gd name="T0" fmla="*/ 37 w 1315"/>
                    <a:gd name="T1" fmla="*/ 619 h 1801"/>
                    <a:gd name="T2" fmla="*/ 469 w 1315"/>
                    <a:gd name="T3" fmla="*/ 619 h 1801"/>
                    <a:gd name="T4" fmla="*/ 477 w 1315"/>
                    <a:gd name="T5" fmla="*/ 619 h 1801"/>
                    <a:gd name="T6" fmla="*/ 485 w 1315"/>
                    <a:gd name="T7" fmla="*/ 616 h 1801"/>
                    <a:gd name="T8" fmla="*/ 493 w 1315"/>
                    <a:gd name="T9" fmla="*/ 613 h 1801"/>
                    <a:gd name="T10" fmla="*/ 498 w 1315"/>
                    <a:gd name="T11" fmla="*/ 607 h 1801"/>
                    <a:gd name="T12" fmla="*/ 503 w 1315"/>
                    <a:gd name="T13" fmla="*/ 602 h 1801"/>
                    <a:gd name="T14" fmla="*/ 506 w 1315"/>
                    <a:gd name="T15" fmla="*/ 595 h 1801"/>
                    <a:gd name="T16" fmla="*/ 506 w 1315"/>
                    <a:gd name="T17" fmla="*/ 587 h 1801"/>
                    <a:gd name="T18" fmla="*/ 506 w 1315"/>
                    <a:gd name="T19" fmla="*/ 32 h 1801"/>
                    <a:gd name="T20" fmla="*/ 506 w 1315"/>
                    <a:gd name="T21" fmla="*/ 25 h 1801"/>
                    <a:gd name="T22" fmla="*/ 503 w 1315"/>
                    <a:gd name="T23" fmla="*/ 18 h 1801"/>
                    <a:gd name="T24" fmla="*/ 498 w 1315"/>
                    <a:gd name="T25" fmla="*/ 12 h 1801"/>
                    <a:gd name="T26" fmla="*/ 493 w 1315"/>
                    <a:gd name="T27" fmla="*/ 7 h 1801"/>
                    <a:gd name="T28" fmla="*/ 485 w 1315"/>
                    <a:gd name="T29" fmla="*/ 3 h 1801"/>
                    <a:gd name="T30" fmla="*/ 477 w 1315"/>
                    <a:gd name="T31" fmla="*/ 1 h 1801"/>
                    <a:gd name="T32" fmla="*/ 469 w 1315"/>
                    <a:gd name="T33" fmla="*/ 0 h 1801"/>
                    <a:gd name="T34" fmla="*/ 37 w 1315"/>
                    <a:gd name="T35" fmla="*/ 0 h 1801"/>
                    <a:gd name="T36" fmla="*/ 29 w 1315"/>
                    <a:gd name="T37" fmla="*/ 1 h 1801"/>
                    <a:gd name="T38" fmla="*/ 20 w 1315"/>
                    <a:gd name="T39" fmla="*/ 3 h 1801"/>
                    <a:gd name="T40" fmla="*/ 14 w 1315"/>
                    <a:gd name="T41" fmla="*/ 7 h 1801"/>
                    <a:gd name="T42" fmla="*/ 8 w 1315"/>
                    <a:gd name="T43" fmla="*/ 12 h 1801"/>
                    <a:gd name="T44" fmla="*/ 4 w 1315"/>
                    <a:gd name="T45" fmla="*/ 18 h 1801"/>
                    <a:gd name="T46" fmla="*/ 1 w 1315"/>
                    <a:gd name="T47" fmla="*/ 25 h 1801"/>
                    <a:gd name="T48" fmla="*/ 0 w 1315"/>
                    <a:gd name="T49" fmla="*/ 32 h 1801"/>
                    <a:gd name="T50" fmla="*/ 0 w 1315"/>
                    <a:gd name="T51" fmla="*/ 587 h 1801"/>
                    <a:gd name="T52" fmla="*/ 1 w 1315"/>
                    <a:gd name="T53" fmla="*/ 595 h 1801"/>
                    <a:gd name="T54" fmla="*/ 4 w 1315"/>
                    <a:gd name="T55" fmla="*/ 602 h 1801"/>
                    <a:gd name="T56" fmla="*/ 8 w 1315"/>
                    <a:gd name="T57" fmla="*/ 607 h 1801"/>
                    <a:gd name="T58" fmla="*/ 14 w 1315"/>
                    <a:gd name="T59" fmla="*/ 613 h 1801"/>
                    <a:gd name="T60" fmla="*/ 20 w 1315"/>
                    <a:gd name="T61" fmla="*/ 616 h 1801"/>
                    <a:gd name="T62" fmla="*/ 29 w 1315"/>
                    <a:gd name="T63" fmla="*/ 619 h 1801"/>
                    <a:gd name="T64" fmla="*/ 37 w 1315"/>
                    <a:gd name="T65" fmla="*/ 619 h 18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15" h="1801">
                      <a:moveTo>
                        <a:pt x="96" y="1801"/>
                      </a:moveTo>
                      <a:lnTo>
                        <a:pt x="1219" y="1801"/>
                      </a:lnTo>
                      <a:lnTo>
                        <a:pt x="1240" y="1799"/>
                      </a:lnTo>
                      <a:lnTo>
                        <a:pt x="1261" y="1793"/>
                      </a:lnTo>
                      <a:lnTo>
                        <a:pt x="1279" y="1782"/>
                      </a:lnTo>
                      <a:lnTo>
                        <a:pt x="1294" y="1766"/>
                      </a:lnTo>
                      <a:lnTo>
                        <a:pt x="1305" y="1749"/>
                      </a:lnTo>
                      <a:lnTo>
                        <a:pt x="1313" y="1730"/>
                      </a:lnTo>
                      <a:lnTo>
                        <a:pt x="1315" y="1708"/>
                      </a:lnTo>
                      <a:lnTo>
                        <a:pt x="1315" y="92"/>
                      </a:lnTo>
                      <a:lnTo>
                        <a:pt x="1313" y="72"/>
                      </a:lnTo>
                      <a:lnTo>
                        <a:pt x="1305" y="53"/>
                      </a:lnTo>
                      <a:lnTo>
                        <a:pt x="1294" y="34"/>
                      </a:lnTo>
                      <a:lnTo>
                        <a:pt x="1279" y="20"/>
                      </a:lnTo>
                      <a:lnTo>
                        <a:pt x="1261" y="9"/>
                      </a:lnTo>
                      <a:lnTo>
                        <a:pt x="1240" y="3"/>
                      </a:lnTo>
                      <a:lnTo>
                        <a:pt x="1219" y="0"/>
                      </a:lnTo>
                      <a:lnTo>
                        <a:pt x="96" y="0"/>
                      </a:lnTo>
                      <a:lnTo>
                        <a:pt x="75" y="3"/>
                      </a:lnTo>
                      <a:lnTo>
                        <a:pt x="53" y="9"/>
                      </a:lnTo>
                      <a:lnTo>
                        <a:pt x="35" y="20"/>
                      </a:lnTo>
                      <a:lnTo>
                        <a:pt x="21" y="34"/>
                      </a:lnTo>
                      <a:lnTo>
                        <a:pt x="9" y="53"/>
                      </a:lnTo>
                      <a:lnTo>
                        <a:pt x="3" y="72"/>
                      </a:lnTo>
                      <a:lnTo>
                        <a:pt x="0" y="92"/>
                      </a:lnTo>
                      <a:lnTo>
                        <a:pt x="0" y="1708"/>
                      </a:lnTo>
                      <a:lnTo>
                        <a:pt x="3" y="1730"/>
                      </a:lnTo>
                      <a:lnTo>
                        <a:pt x="9" y="1749"/>
                      </a:lnTo>
                      <a:lnTo>
                        <a:pt x="21" y="1766"/>
                      </a:lnTo>
                      <a:lnTo>
                        <a:pt x="35" y="1782"/>
                      </a:lnTo>
                      <a:lnTo>
                        <a:pt x="53" y="1793"/>
                      </a:lnTo>
                      <a:lnTo>
                        <a:pt x="75" y="1799"/>
                      </a:lnTo>
                      <a:lnTo>
                        <a:pt x="96" y="1801"/>
                      </a:lnTo>
                    </a:path>
                  </a:pathLst>
                </a:custGeom>
                <a:noFill/>
                <a:ln w="23813">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45" name="Group 33"/>
                <p:cNvGrpSpPr>
                  <a:grpSpLocks/>
                </p:cNvGrpSpPr>
                <p:nvPr/>
              </p:nvGrpSpPr>
              <p:grpSpPr bwMode="auto">
                <a:xfrm>
                  <a:off x="2832" y="2112"/>
                  <a:ext cx="240" cy="623"/>
                  <a:chOff x="2676" y="2407"/>
                  <a:chExt cx="711" cy="1214"/>
                </a:xfrm>
              </p:grpSpPr>
              <p:sp>
                <p:nvSpPr>
                  <p:cNvPr id="165" name="Freeform 34"/>
                  <p:cNvSpPr>
                    <a:spLocks/>
                  </p:cNvSpPr>
                  <p:nvPr/>
                </p:nvSpPr>
                <p:spPr bwMode="auto">
                  <a:xfrm>
                    <a:off x="2831" y="3029"/>
                    <a:ext cx="1" cy="450"/>
                  </a:xfrm>
                  <a:custGeom>
                    <a:avLst/>
                    <a:gdLst>
                      <a:gd name="T0" fmla="*/ 0 w 1"/>
                      <a:gd name="T1" fmla="*/ 0 h 450"/>
                      <a:gd name="T2" fmla="*/ 0 w 1"/>
                      <a:gd name="T3" fmla="*/ 300 h 450"/>
                      <a:gd name="T4" fmla="*/ 0 w 1"/>
                      <a:gd name="T5" fmla="*/ 450 h 450"/>
                      <a:gd name="T6" fmla="*/ 0 60000 65536"/>
                      <a:gd name="T7" fmla="*/ 0 60000 65536"/>
                      <a:gd name="T8" fmla="*/ 0 60000 65536"/>
                    </a:gdLst>
                    <a:ahLst/>
                    <a:cxnLst>
                      <a:cxn ang="T6">
                        <a:pos x="T0" y="T1"/>
                      </a:cxn>
                      <a:cxn ang="T7">
                        <a:pos x="T2" y="T3"/>
                      </a:cxn>
                      <a:cxn ang="T8">
                        <a:pos x="T4" y="T5"/>
                      </a:cxn>
                    </a:cxnLst>
                    <a:rect l="0" t="0" r="r" b="b"/>
                    <a:pathLst>
                      <a:path w="1" h="450">
                        <a:moveTo>
                          <a:pt x="0" y="0"/>
                        </a:moveTo>
                        <a:lnTo>
                          <a:pt x="0" y="300"/>
                        </a:lnTo>
                        <a:lnTo>
                          <a:pt x="0" y="45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Line 35"/>
                  <p:cNvSpPr>
                    <a:spLocks noChangeShapeType="1"/>
                  </p:cNvSpPr>
                  <p:nvPr/>
                </p:nvSpPr>
                <p:spPr bwMode="auto">
                  <a:xfrm>
                    <a:off x="2984" y="3029"/>
                    <a:ext cx="1" cy="45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 name="Freeform 36"/>
                  <p:cNvSpPr>
                    <a:spLocks/>
                  </p:cNvSpPr>
                  <p:nvPr/>
                </p:nvSpPr>
                <p:spPr bwMode="auto">
                  <a:xfrm>
                    <a:off x="2831" y="2968"/>
                    <a:ext cx="153" cy="61"/>
                  </a:xfrm>
                  <a:custGeom>
                    <a:avLst/>
                    <a:gdLst>
                      <a:gd name="T0" fmla="*/ 0 w 153"/>
                      <a:gd name="T1" fmla="*/ 61 h 61"/>
                      <a:gd name="T2" fmla="*/ 1 w 153"/>
                      <a:gd name="T3" fmla="*/ 45 h 61"/>
                      <a:gd name="T4" fmla="*/ 9 w 153"/>
                      <a:gd name="T5" fmla="*/ 31 h 61"/>
                      <a:gd name="T6" fmla="*/ 21 w 153"/>
                      <a:gd name="T7" fmla="*/ 19 h 61"/>
                      <a:gd name="T8" fmla="*/ 37 w 153"/>
                      <a:gd name="T9" fmla="*/ 9 h 61"/>
                      <a:gd name="T10" fmla="*/ 57 w 153"/>
                      <a:gd name="T11" fmla="*/ 3 h 61"/>
                      <a:gd name="T12" fmla="*/ 76 w 153"/>
                      <a:gd name="T13" fmla="*/ 0 h 61"/>
                      <a:gd name="T14" fmla="*/ 96 w 153"/>
                      <a:gd name="T15" fmla="*/ 3 h 61"/>
                      <a:gd name="T16" fmla="*/ 115 w 153"/>
                      <a:gd name="T17" fmla="*/ 9 h 61"/>
                      <a:gd name="T18" fmla="*/ 132 w 153"/>
                      <a:gd name="T19" fmla="*/ 19 h 61"/>
                      <a:gd name="T20" fmla="*/ 143 w 153"/>
                      <a:gd name="T21" fmla="*/ 31 h 61"/>
                      <a:gd name="T22" fmla="*/ 151 w 153"/>
                      <a:gd name="T23" fmla="*/ 45 h 61"/>
                      <a:gd name="T24" fmla="*/ 153 w 153"/>
                      <a:gd name="T25" fmla="*/ 61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3" h="61">
                        <a:moveTo>
                          <a:pt x="0" y="61"/>
                        </a:moveTo>
                        <a:lnTo>
                          <a:pt x="1" y="45"/>
                        </a:lnTo>
                        <a:lnTo>
                          <a:pt x="9" y="31"/>
                        </a:lnTo>
                        <a:lnTo>
                          <a:pt x="21" y="19"/>
                        </a:lnTo>
                        <a:lnTo>
                          <a:pt x="37" y="9"/>
                        </a:lnTo>
                        <a:lnTo>
                          <a:pt x="57" y="3"/>
                        </a:lnTo>
                        <a:lnTo>
                          <a:pt x="76" y="0"/>
                        </a:lnTo>
                        <a:lnTo>
                          <a:pt x="96" y="3"/>
                        </a:lnTo>
                        <a:lnTo>
                          <a:pt x="115" y="9"/>
                        </a:lnTo>
                        <a:lnTo>
                          <a:pt x="132" y="19"/>
                        </a:lnTo>
                        <a:lnTo>
                          <a:pt x="143" y="31"/>
                        </a:lnTo>
                        <a:lnTo>
                          <a:pt x="151" y="45"/>
                        </a:lnTo>
                        <a:lnTo>
                          <a:pt x="153" y="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37"/>
                  <p:cNvSpPr>
                    <a:spLocks/>
                  </p:cNvSpPr>
                  <p:nvPr/>
                </p:nvSpPr>
                <p:spPr bwMode="auto">
                  <a:xfrm>
                    <a:off x="2831" y="3479"/>
                    <a:ext cx="153" cy="61"/>
                  </a:xfrm>
                  <a:custGeom>
                    <a:avLst/>
                    <a:gdLst>
                      <a:gd name="T0" fmla="*/ 0 w 153"/>
                      <a:gd name="T1" fmla="*/ 0 h 61"/>
                      <a:gd name="T2" fmla="*/ 1 w 153"/>
                      <a:gd name="T3" fmla="*/ 15 h 61"/>
                      <a:gd name="T4" fmla="*/ 9 w 153"/>
                      <a:gd name="T5" fmla="*/ 29 h 61"/>
                      <a:gd name="T6" fmla="*/ 21 w 153"/>
                      <a:gd name="T7" fmla="*/ 42 h 61"/>
                      <a:gd name="T8" fmla="*/ 37 w 153"/>
                      <a:gd name="T9" fmla="*/ 53 h 61"/>
                      <a:gd name="T10" fmla="*/ 57 w 153"/>
                      <a:gd name="T11" fmla="*/ 58 h 61"/>
                      <a:gd name="T12" fmla="*/ 76 w 153"/>
                      <a:gd name="T13" fmla="*/ 61 h 61"/>
                      <a:gd name="T14" fmla="*/ 96 w 153"/>
                      <a:gd name="T15" fmla="*/ 58 h 61"/>
                      <a:gd name="T16" fmla="*/ 115 w 153"/>
                      <a:gd name="T17" fmla="*/ 53 h 61"/>
                      <a:gd name="T18" fmla="*/ 132 w 153"/>
                      <a:gd name="T19" fmla="*/ 42 h 61"/>
                      <a:gd name="T20" fmla="*/ 143 w 153"/>
                      <a:gd name="T21" fmla="*/ 29 h 61"/>
                      <a:gd name="T22" fmla="*/ 151 w 153"/>
                      <a:gd name="T23" fmla="*/ 15 h 61"/>
                      <a:gd name="T24" fmla="*/ 153 w 153"/>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3" h="61">
                        <a:moveTo>
                          <a:pt x="0" y="0"/>
                        </a:moveTo>
                        <a:lnTo>
                          <a:pt x="1" y="15"/>
                        </a:lnTo>
                        <a:lnTo>
                          <a:pt x="9" y="29"/>
                        </a:lnTo>
                        <a:lnTo>
                          <a:pt x="21" y="42"/>
                        </a:lnTo>
                        <a:lnTo>
                          <a:pt x="37" y="53"/>
                        </a:lnTo>
                        <a:lnTo>
                          <a:pt x="57" y="58"/>
                        </a:lnTo>
                        <a:lnTo>
                          <a:pt x="76" y="61"/>
                        </a:lnTo>
                        <a:lnTo>
                          <a:pt x="96" y="58"/>
                        </a:lnTo>
                        <a:lnTo>
                          <a:pt x="115" y="53"/>
                        </a:lnTo>
                        <a:lnTo>
                          <a:pt x="132" y="42"/>
                        </a:lnTo>
                        <a:lnTo>
                          <a:pt x="143" y="29"/>
                        </a:lnTo>
                        <a:lnTo>
                          <a:pt x="151" y="15"/>
                        </a:lnTo>
                        <a:lnTo>
                          <a:pt x="15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38"/>
                  <p:cNvSpPr>
                    <a:spLocks/>
                  </p:cNvSpPr>
                  <p:nvPr/>
                </p:nvSpPr>
                <p:spPr bwMode="auto">
                  <a:xfrm>
                    <a:off x="3139" y="2609"/>
                    <a:ext cx="1" cy="450"/>
                  </a:xfrm>
                  <a:custGeom>
                    <a:avLst/>
                    <a:gdLst>
                      <a:gd name="T0" fmla="*/ 0 w 1"/>
                      <a:gd name="T1" fmla="*/ 0 h 450"/>
                      <a:gd name="T2" fmla="*/ 0 w 1"/>
                      <a:gd name="T3" fmla="*/ 300 h 450"/>
                      <a:gd name="T4" fmla="*/ 0 w 1"/>
                      <a:gd name="T5" fmla="*/ 450 h 450"/>
                      <a:gd name="T6" fmla="*/ 0 60000 65536"/>
                      <a:gd name="T7" fmla="*/ 0 60000 65536"/>
                      <a:gd name="T8" fmla="*/ 0 60000 65536"/>
                    </a:gdLst>
                    <a:ahLst/>
                    <a:cxnLst>
                      <a:cxn ang="T6">
                        <a:pos x="T0" y="T1"/>
                      </a:cxn>
                      <a:cxn ang="T7">
                        <a:pos x="T2" y="T3"/>
                      </a:cxn>
                      <a:cxn ang="T8">
                        <a:pos x="T4" y="T5"/>
                      </a:cxn>
                    </a:cxnLst>
                    <a:rect l="0" t="0" r="r" b="b"/>
                    <a:pathLst>
                      <a:path w="1" h="450">
                        <a:moveTo>
                          <a:pt x="0" y="0"/>
                        </a:moveTo>
                        <a:lnTo>
                          <a:pt x="0" y="300"/>
                        </a:lnTo>
                        <a:lnTo>
                          <a:pt x="0" y="45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Line 39"/>
                  <p:cNvSpPr>
                    <a:spLocks noChangeShapeType="1"/>
                  </p:cNvSpPr>
                  <p:nvPr/>
                </p:nvSpPr>
                <p:spPr bwMode="auto">
                  <a:xfrm>
                    <a:off x="3294" y="2609"/>
                    <a:ext cx="1" cy="45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 name="Freeform 40"/>
                  <p:cNvSpPr>
                    <a:spLocks/>
                  </p:cNvSpPr>
                  <p:nvPr/>
                </p:nvSpPr>
                <p:spPr bwMode="auto">
                  <a:xfrm>
                    <a:off x="3139" y="2548"/>
                    <a:ext cx="155" cy="61"/>
                  </a:xfrm>
                  <a:custGeom>
                    <a:avLst/>
                    <a:gdLst>
                      <a:gd name="T0" fmla="*/ 0 w 155"/>
                      <a:gd name="T1" fmla="*/ 61 h 61"/>
                      <a:gd name="T2" fmla="*/ 3 w 155"/>
                      <a:gd name="T3" fmla="*/ 45 h 61"/>
                      <a:gd name="T4" fmla="*/ 11 w 155"/>
                      <a:gd name="T5" fmla="*/ 31 h 61"/>
                      <a:gd name="T6" fmla="*/ 23 w 155"/>
                      <a:gd name="T7" fmla="*/ 19 h 61"/>
                      <a:gd name="T8" fmla="*/ 39 w 155"/>
                      <a:gd name="T9" fmla="*/ 9 h 61"/>
                      <a:gd name="T10" fmla="*/ 57 w 155"/>
                      <a:gd name="T11" fmla="*/ 3 h 61"/>
                      <a:gd name="T12" fmla="*/ 78 w 155"/>
                      <a:gd name="T13" fmla="*/ 0 h 61"/>
                      <a:gd name="T14" fmla="*/ 98 w 155"/>
                      <a:gd name="T15" fmla="*/ 3 h 61"/>
                      <a:gd name="T16" fmla="*/ 116 w 155"/>
                      <a:gd name="T17" fmla="*/ 9 h 61"/>
                      <a:gd name="T18" fmla="*/ 132 w 155"/>
                      <a:gd name="T19" fmla="*/ 19 h 61"/>
                      <a:gd name="T20" fmla="*/ 145 w 155"/>
                      <a:gd name="T21" fmla="*/ 31 h 61"/>
                      <a:gd name="T22" fmla="*/ 152 w 155"/>
                      <a:gd name="T23" fmla="*/ 45 h 61"/>
                      <a:gd name="T24" fmla="*/ 155 w 155"/>
                      <a:gd name="T25" fmla="*/ 61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1">
                        <a:moveTo>
                          <a:pt x="0" y="61"/>
                        </a:moveTo>
                        <a:lnTo>
                          <a:pt x="3" y="45"/>
                        </a:lnTo>
                        <a:lnTo>
                          <a:pt x="11" y="31"/>
                        </a:lnTo>
                        <a:lnTo>
                          <a:pt x="23" y="19"/>
                        </a:lnTo>
                        <a:lnTo>
                          <a:pt x="39" y="9"/>
                        </a:lnTo>
                        <a:lnTo>
                          <a:pt x="57" y="3"/>
                        </a:lnTo>
                        <a:lnTo>
                          <a:pt x="78" y="0"/>
                        </a:lnTo>
                        <a:lnTo>
                          <a:pt x="98" y="3"/>
                        </a:lnTo>
                        <a:lnTo>
                          <a:pt x="116" y="9"/>
                        </a:lnTo>
                        <a:lnTo>
                          <a:pt x="132" y="19"/>
                        </a:lnTo>
                        <a:lnTo>
                          <a:pt x="145" y="31"/>
                        </a:lnTo>
                        <a:lnTo>
                          <a:pt x="152" y="45"/>
                        </a:lnTo>
                        <a:lnTo>
                          <a:pt x="155" y="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41"/>
                  <p:cNvSpPr>
                    <a:spLocks/>
                  </p:cNvSpPr>
                  <p:nvPr/>
                </p:nvSpPr>
                <p:spPr bwMode="auto">
                  <a:xfrm>
                    <a:off x="3139" y="3059"/>
                    <a:ext cx="155" cy="61"/>
                  </a:xfrm>
                  <a:custGeom>
                    <a:avLst/>
                    <a:gdLst>
                      <a:gd name="T0" fmla="*/ 0 w 155"/>
                      <a:gd name="T1" fmla="*/ 0 h 61"/>
                      <a:gd name="T2" fmla="*/ 3 w 155"/>
                      <a:gd name="T3" fmla="*/ 15 h 61"/>
                      <a:gd name="T4" fmla="*/ 11 w 155"/>
                      <a:gd name="T5" fmla="*/ 29 h 61"/>
                      <a:gd name="T6" fmla="*/ 23 w 155"/>
                      <a:gd name="T7" fmla="*/ 42 h 61"/>
                      <a:gd name="T8" fmla="*/ 39 w 155"/>
                      <a:gd name="T9" fmla="*/ 51 h 61"/>
                      <a:gd name="T10" fmla="*/ 57 w 155"/>
                      <a:gd name="T11" fmla="*/ 57 h 61"/>
                      <a:gd name="T12" fmla="*/ 78 w 155"/>
                      <a:gd name="T13" fmla="*/ 61 h 61"/>
                      <a:gd name="T14" fmla="*/ 98 w 155"/>
                      <a:gd name="T15" fmla="*/ 57 h 61"/>
                      <a:gd name="T16" fmla="*/ 116 w 155"/>
                      <a:gd name="T17" fmla="*/ 51 h 61"/>
                      <a:gd name="T18" fmla="*/ 132 w 155"/>
                      <a:gd name="T19" fmla="*/ 42 h 61"/>
                      <a:gd name="T20" fmla="*/ 145 w 155"/>
                      <a:gd name="T21" fmla="*/ 29 h 61"/>
                      <a:gd name="T22" fmla="*/ 152 w 155"/>
                      <a:gd name="T23" fmla="*/ 15 h 61"/>
                      <a:gd name="T24" fmla="*/ 155 w 155"/>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1">
                        <a:moveTo>
                          <a:pt x="0" y="0"/>
                        </a:moveTo>
                        <a:lnTo>
                          <a:pt x="3" y="15"/>
                        </a:lnTo>
                        <a:lnTo>
                          <a:pt x="11" y="29"/>
                        </a:lnTo>
                        <a:lnTo>
                          <a:pt x="23" y="42"/>
                        </a:lnTo>
                        <a:lnTo>
                          <a:pt x="39" y="51"/>
                        </a:lnTo>
                        <a:lnTo>
                          <a:pt x="57" y="57"/>
                        </a:lnTo>
                        <a:lnTo>
                          <a:pt x="78" y="61"/>
                        </a:lnTo>
                        <a:lnTo>
                          <a:pt x="98" y="57"/>
                        </a:lnTo>
                        <a:lnTo>
                          <a:pt x="116" y="51"/>
                        </a:lnTo>
                        <a:lnTo>
                          <a:pt x="132" y="42"/>
                        </a:lnTo>
                        <a:lnTo>
                          <a:pt x="145" y="29"/>
                        </a:lnTo>
                        <a:lnTo>
                          <a:pt x="152" y="15"/>
                        </a:lnTo>
                        <a:lnTo>
                          <a:pt x="15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Line 42"/>
                  <p:cNvSpPr>
                    <a:spLocks noChangeShapeType="1"/>
                  </p:cNvSpPr>
                  <p:nvPr/>
                </p:nvSpPr>
                <p:spPr bwMode="auto">
                  <a:xfrm>
                    <a:off x="2676" y="3209"/>
                    <a:ext cx="15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 name="Freeform 43"/>
                  <p:cNvSpPr>
                    <a:spLocks/>
                  </p:cNvSpPr>
                  <p:nvPr/>
                </p:nvSpPr>
                <p:spPr bwMode="auto">
                  <a:xfrm>
                    <a:off x="2787" y="3188"/>
                    <a:ext cx="44" cy="42"/>
                  </a:xfrm>
                  <a:custGeom>
                    <a:avLst/>
                    <a:gdLst>
                      <a:gd name="T0" fmla="*/ 0 w 44"/>
                      <a:gd name="T1" fmla="*/ 42 h 42"/>
                      <a:gd name="T2" fmla="*/ 44 w 44"/>
                      <a:gd name="T3" fmla="*/ 21 h 42"/>
                      <a:gd name="T4" fmla="*/ 0 w 44"/>
                      <a:gd name="T5" fmla="*/ 0 h 42"/>
                      <a:gd name="T6" fmla="*/ 0 60000 65536"/>
                      <a:gd name="T7" fmla="*/ 0 60000 65536"/>
                      <a:gd name="T8" fmla="*/ 0 60000 65536"/>
                    </a:gdLst>
                    <a:ahLst/>
                    <a:cxnLst>
                      <a:cxn ang="T6">
                        <a:pos x="T0" y="T1"/>
                      </a:cxn>
                      <a:cxn ang="T7">
                        <a:pos x="T2" y="T3"/>
                      </a:cxn>
                      <a:cxn ang="T8">
                        <a:pos x="T4" y="T5"/>
                      </a:cxn>
                    </a:cxnLst>
                    <a:rect l="0" t="0" r="r" b="b"/>
                    <a:pathLst>
                      <a:path w="44" h="42">
                        <a:moveTo>
                          <a:pt x="0" y="42"/>
                        </a:moveTo>
                        <a:lnTo>
                          <a:pt x="44" y="21"/>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Freeform 44"/>
                  <p:cNvSpPr>
                    <a:spLocks/>
                  </p:cNvSpPr>
                  <p:nvPr/>
                </p:nvSpPr>
                <p:spPr bwMode="auto">
                  <a:xfrm>
                    <a:off x="2907" y="3540"/>
                    <a:ext cx="139" cy="59"/>
                  </a:xfrm>
                  <a:custGeom>
                    <a:avLst/>
                    <a:gdLst>
                      <a:gd name="T0" fmla="*/ 0 w 139"/>
                      <a:gd name="T1" fmla="*/ 0 h 59"/>
                      <a:gd name="T2" fmla="*/ 0 w 139"/>
                      <a:gd name="T3" fmla="*/ 59 h 59"/>
                      <a:gd name="T4" fmla="*/ 139 w 139"/>
                      <a:gd name="T5" fmla="*/ 59 h 59"/>
                      <a:gd name="T6" fmla="*/ 0 60000 65536"/>
                      <a:gd name="T7" fmla="*/ 0 60000 65536"/>
                      <a:gd name="T8" fmla="*/ 0 60000 65536"/>
                    </a:gdLst>
                    <a:ahLst/>
                    <a:cxnLst>
                      <a:cxn ang="T6">
                        <a:pos x="T0" y="T1"/>
                      </a:cxn>
                      <a:cxn ang="T7">
                        <a:pos x="T2" y="T3"/>
                      </a:cxn>
                      <a:cxn ang="T8">
                        <a:pos x="T4" y="T5"/>
                      </a:cxn>
                    </a:cxnLst>
                    <a:rect l="0" t="0" r="r" b="b"/>
                    <a:pathLst>
                      <a:path w="139" h="59">
                        <a:moveTo>
                          <a:pt x="0" y="0"/>
                        </a:moveTo>
                        <a:lnTo>
                          <a:pt x="0" y="59"/>
                        </a:lnTo>
                        <a:lnTo>
                          <a:pt x="139" y="5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45"/>
                  <p:cNvSpPr>
                    <a:spLocks/>
                  </p:cNvSpPr>
                  <p:nvPr/>
                </p:nvSpPr>
                <p:spPr bwMode="auto">
                  <a:xfrm>
                    <a:off x="3002" y="3579"/>
                    <a:ext cx="44" cy="42"/>
                  </a:xfrm>
                  <a:custGeom>
                    <a:avLst/>
                    <a:gdLst>
                      <a:gd name="T0" fmla="*/ 0 w 44"/>
                      <a:gd name="T1" fmla="*/ 42 h 42"/>
                      <a:gd name="T2" fmla="*/ 44 w 44"/>
                      <a:gd name="T3" fmla="*/ 20 h 42"/>
                      <a:gd name="T4" fmla="*/ 0 w 44"/>
                      <a:gd name="T5" fmla="*/ 0 h 42"/>
                      <a:gd name="T6" fmla="*/ 0 60000 65536"/>
                      <a:gd name="T7" fmla="*/ 0 60000 65536"/>
                      <a:gd name="T8" fmla="*/ 0 60000 65536"/>
                    </a:gdLst>
                    <a:ahLst/>
                    <a:cxnLst>
                      <a:cxn ang="T6">
                        <a:pos x="T0" y="T1"/>
                      </a:cxn>
                      <a:cxn ang="T7">
                        <a:pos x="T2" y="T3"/>
                      </a:cxn>
                      <a:cxn ang="T8">
                        <a:pos x="T4" y="T5"/>
                      </a:cxn>
                    </a:cxnLst>
                    <a:rect l="0" t="0" r="r" b="b"/>
                    <a:pathLst>
                      <a:path w="44" h="42">
                        <a:moveTo>
                          <a:pt x="0" y="42"/>
                        </a:moveTo>
                        <a:lnTo>
                          <a:pt x="44" y="20"/>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Freeform 46"/>
                  <p:cNvSpPr>
                    <a:spLocks/>
                  </p:cNvSpPr>
                  <p:nvPr/>
                </p:nvSpPr>
                <p:spPr bwMode="auto">
                  <a:xfrm>
                    <a:off x="2907" y="2818"/>
                    <a:ext cx="232" cy="150"/>
                  </a:xfrm>
                  <a:custGeom>
                    <a:avLst/>
                    <a:gdLst>
                      <a:gd name="T0" fmla="*/ 0 w 232"/>
                      <a:gd name="T1" fmla="*/ 150 h 150"/>
                      <a:gd name="T2" fmla="*/ 0 w 232"/>
                      <a:gd name="T3" fmla="*/ 0 h 150"/>
                      <a:gd name="T4" fmla="*/ 232 w 232"/>
                      <a:gd name="T5" fmla="*/ 0 h 150"/>
                      <a:gd name="T6" fmla="*/ 0 60000 65536"/>
                      <a:gd name="T7" fmla="*/ 0 60000 65536"/>
                      <a:gd name="T8" fmla="*/ 0 60000 65536"/>
                    </a:gdLst>
                    <a:ahLst/>
                    <a:cxnLst>
                      <a:cxn ang="T6">
                        <a:pos x="T0" y="T1"/>
                      </a:cxn>
                      <a:cxn ang="T7">
                        <a:pos x="T2" y="T3"/>
                      </a:cxn>
                      <a:cxn ang="T8">
                        <a:pos x="T4" y="T5"/>
                      </a:cxn>
                    </a:cxnLst>
                    <a:rect l="0" t="0" r="r" b="b"/>
                    <a:pathLst>
                      <a:path w="232" h="150">
                        <a:moveTo>
                          <a:pt x="0" y="150"/>
                        </a:moveTo>
                        <a:lnTo>
                          <a:pt x="0" y="0"/>
                        </a:lnTo>
                        <a:lnTo>
                          <a:pt x="23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47"/>
                  <p:cNvSpPr>
                    <a:spLocks/>
                  </p:cNvSpPr>
                  <p:nvPr/>
                </p:nvSpPr>
                <p:spPr bwMode="auto">
                  <a:xfrm>
                    <a:off x="3095" y="2798"/>
                    <a:ext cx="44" cy="42"/>
                  </a:xfrm>
                  <a:custGeom>
                    <a:avLst/>
                    <a:gdLst>
                      <a:gd name="T0" fmla="*/ 0 w 44"/>
                      <a:gd name="T1" fmla="*/ 42 h 42"/>
                      <a:gd name="T2" fmla="*/ 44 w 44"/>
                      <a:gd name="T3" fmla="*/ 20 h 42"/>
                      <a:gd name="T4" fmla="*/ 0 w 44"/>
                      <a:gd name="T5" fmla="*/ 0 h 42"/>
                      <a:gd name="T6" fmla="*/ 0 60000 65536"/>
                      <a:gd name="T7" fmla="*/ 0 60000 65536"/>
                      <a:gd name="T8" fmla="*/ 0 60000 65536"/>
                    </a:gdLst>
                    <a:ahLst/>
                    <a:cxnLst>
                      <a:cxn ang="T6">
                        <a:pos x="T0" y="T1"/>
                      </a:cxn>
                      <a:cxn ang="T7">
                        <a:pos x="T2" y="T3"/>
                      </a:cxn>
                      <a:cxn ang="T8">
                        <a:pos x="T4" y="T5"/>
                      </a:cxn>
                    </a:cxnLst>
                    <a:rect l="0" t="0" r="r" b="b"/>
                    <a:pathLst>
                      <a:path w="44" h="42">
                        <a:moveTo>
                          <a:pt x="0" y="42"/>
                        </a:moveTo>
                        <a:lnTo>
                          <a:pt x="44" y="20"/>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Freeform 48"/>
                  <p:cNvSpPr>
                    <a:spLocks/>
                  </p:cNvSpPr>
                  <p:nvPr/>
                </p:nvSpPr>
                <p:spPr bwMode="auto">
                  <a:xfrm>
                    <a:off x="3217" y="3120"/>
                    <a:ext cx="139" cy="104"/>
                  </a:xfrm>
                  <a:custGeom>
                    <a:avLst/>
                    <a:gdLst>
                      <a:gd name="T0" fmla="*/ 0 w 139"/>
                      <a:gd name="T1" fmla="*/ 0 h 104"/>
                      <a:gd name="T2" fmla="*/ 0 w 139"/>
                      <a:gd name="T3" fmla="*/ 104 h 104"/>
                      <a:gd name="T4" fmla="*/ 139 w 139"/>
                      <a:gd name="T5" fmla="*/ 104 h 104"/>
                      <a:gd name="T6" fmla="*/ 0 60000 65536"/>
                      <a:gd name="T7" fmla="*/ 0 60000 65536"/>
                      <a:gd name="T8" fmla="*/ 0 60000 65536"/>
                    </a:gdLst>
                    <a:ahLst/>
                    <a:cxnLst>
                      <a:cxn ang="T6">
                        <a:pos x="T0" y="T1"/>
                      </a:cxn>
                      <a:cxn ang="T7">
                        <a:pos x="T2" y="T3"/>
                      </a:cxn>
                      <a:cxn ang="T8">
                        <a:pos x="T4" y="T5"/>
                      </a:cxn>
                    </a:cxnLst>
                    <a:rect l="0" t="0" r="r" b="b"/>
                    <a:pathLst>
                      <a:path w="139" h="104">
                        <a:moveTo>
                          <a:pt x="0" y="0"/>
                        </a:moveTo>
                        <a:lnTo>
                          <a:pt x="0" y="104"/>
                        </a:lnTo>
                        <a:lnTo>
                          <a:pt x="139" y="10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49"/>
                  <p:cNvSpPr>
                    <a:spLocks/>
                  </p:cNvSpPr>
                  <p:nvPr/>
                </p:nvSpPr>
                <p:spPr bwMode="auto">
                  <a:xfrm>
                    <a:off x="3312" y="3202"/>
                    <a:ext cx="44" cy="42"/>
                  </a:xfrm>
                  <a:custGeom>
                    <a:avLst/>
                    <a:gdLst>
                      <a:gd name="T0" fmla="*/ 0 w 44"/>
                      <a:gd name="T1" fmla="*/ 42 h 42"/>
                      <a:gd name="T2" fmla="*/ 44 w 44"/>
                      <a:gd name="T3" fmla="*/ 22 h 42"/>
                      <a:gd name="T4" fmla="*/ 0 w 44"/>
                      <a:gd name="T5" fmla="*/ 0 h 42"/>
                      <a:gd name="T6" fmla="*/ 0 60000 65536"/>
                      <a:gd name="T7" fmla="*/ 0 60000 65536"/>
                      <a:gd name="T8" fmla="*/ 0 60000 65536"/>
                    </a:gdLst>
                    <a:ahLst/>
                    <a:cxnLst>
                      <a:cxn ang="T6">
                        <a:pos x="T0" y="T1"/>
                      </a:cxn>
                      <a:cxn ang="T7">
                        <a:pos x="T2" y="T3"/>
                      </a:cxn>
                      <a:cxn ang="T8">
                        <a:pos x="T4" y="T5"/>
                      </a:cxn>
                    </a:cxnLst>
                    <a:rect l="0" t="0" r="r" b="b"/>
                    <a:pathLst>
                      <a:path w="44" h="42">
                        <a:moveTo>
                          <a:pt x="0" y="42"/>
                        </a:moveTo>
                        <a:lnTo>
                          <a:pt x="44" y="22"/>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Freeform 50"/>
                  <p:cNvSpPr>
                    <a:spLocks/>
                  </p:cNvSpPr>
                  <p:nvPr/>
                </p:nvSpPr>
                <p:spPr bwMode="auto">
                  <a:xfrm>
                    <a:off x="3217" y="2429"/>
                    <a:ext cx="170" cy="119"/>
                  </a:xfrm>
                  <a:custGeom>
                    <a:avLst/>
                    <a:gdLst>
                      <a:gd name="T0" fmla="*/ 0 w 170"/>
                      <a:gd name="T1" fmla="*/ 119 h 119"/>
                      <a:gd name="T2" fmla="*/ 0 w 170"/>
                      <a:gd name="T3" fmla="*/ 0 h 119"/>
                      <a:gd name="T4" fmla="*/ 170 w 170"/>
                      <a:gd name="T5" fmla="*/ 0 h 119"/>
                      <a:gd name="T6" fmla="*/ 0 60000 65536"/>
                      <a:gd name="T7" fmla="*/ 0 60000 65536"/>
                      <a:gd name="T8" fmla="*/ 0 60000 65536"/>
                    </a:gdLst>
                    <a:ahLst/>
                    <a:cxnLst>
                      <a:cxn ang="T6">
                        <a:pos x="T0" y="T1"/>
                      </a:cxn>
                      <a:cxn ang="T7">
                        <a:pos x="T2" y="T3"/>
                      </a:cxn>
                      <a:cxn ang="T8">
                        <a:pos x="T4" y="T5"/>
                      </a:cxn>
                    </a:cxnLst>
                    <a:rect l="0" t="0" r="r" b="b"/>
                    <a:pathLst>
                      <a:path w="170" h="119">
                        <a:moveTo>
                          <a:pt x="0" y="119"/>
                        </a:moveTo>
                        <a:lnTo>
                          <a:pt x="0" y="0"/>
                        </a:lnTo>
                        <a:lnTo>
                          <a:pt x="17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51"/>
                  <p:cNvSpPr>
                    <a:spLocks/>
                  </p:cNvSpPr>
                  <p:nvPr/>
                </p:nvSpPr>
                <p:spPr bwMode="auto">
                  <a:xfrm>
                    <a:off x="3343" y="2407"/>
                    <a:ext cx="44" cy="43"/>
                  </a:xfrm>
                  <a:custGeom>
                    <a:avLst/>
                    <a:gdLst>
                      <a:gd name="T0" fmla="*/ 0 w 44"/>
                      <a:gd name="T1" fmla="*/ 43 h 43"/>
                      <a:gd name="T2" fmla="*/ 44 w 44"/>
                      <a:gd name="T3" fmla="*/ 22 h 43"/>
                      <a:gd name="T4" fmla="*/ 0 w 44"/>
                      <a:gd name="T5" fmla="*/ 0 h 43"/>
                      <a:gd name="T6" fmla="*/ 0 60000 65536"/>
                      <a:gd name="T7" fmla="*/ 0 60000 65536"/>
                      <a:gd name="T8" fmla="*/ 0 60000 65536"/>
                    </a:gdLst>
                    <a:ahLst/>
                    <a:cxnLst>
                      <a:cxn ang="T6">
                        <a:pos x="T0" y="T1"/>
                      </a:cxn>
                      <a:cxn ang="T7">
                        <a:pos x="T2" y="T3"/>
                      </a:cxn>
                      <a:cxn ang="T8">
                        <a:pos x="T4" y="T5"/>
                      </a:cxn>
                    </a:cxnLst>
                    <a:rect l="0" t="0" r="r" b="b"/>
                    <a:pathLst>
                      <a:path w="44" h="43">
                        <a:moveTo>
                          <a:pt x="0" y="43"/>
                        </a:moveTo>
                        <a:lnTo>
                          <a:pt x="44" y="22"/>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6" name="Group 52"/>
                <p:cNvGrpSpPr>
                  <a:grpSpLocks/>
                </p:cNvGrpSpPr>
                <p:nvPr/>
              </p:nvGrpSpPr>
              <p:grpSpPr bwMode="auto">
                <a:xfrm>
                  <a:off x="2467" y="2497"/>
                  <a:ext cx="282" cy="303"/>
                  <a:chOff x="2214" y="2020"/>
                  <a:chExt cx="463" cy="436"/>
                </a:xfrm>
              </p:grpSpPr>
              <p:sp>
                <p:nvSpPr>
                  <p:cNvPr id="147" name="Freeform 53"/>
                  <p:cNvSpPr>
                    <a:spLocks/>
                  </p:cNvSpPr>
                  <p:nvPr/>
                </p:nvSpPr>
                <p:spPr bwMode="auto">
                  <a:xfrm>
                    <a:off x="2271" y="2020"/>
                    <a:ext cx="349" cy="436"/>
                  </a:xfrm>
                  <a:custGeom>
                    <a:avLst/>
                    <a:gdLst>
                      <a:gd name="T0" fmla="*/ 116 w 349"/>
                      <a:gd name="T1" fmla="*/ 0 h 436"/>
                      <a:gd name="T2" fmla="*/ 116 w 349"/>
                      <a:gd name="T3" fmla="*/ 131 h 436"/>
                      <a:gd name="T4" fmla="*/ 0 w 349"/>
                      <a:gd name="T5" fmla="*/ 219 h 436"/>
                      <a:gd name="T6" fmla="*/ 0 w 349"/>
                      <a:gd name="T7" fmla="*/ 436 h 436"/>
                      <a:gd name="T8" fmla="*/ 349 w 349"/>
                      <a:gd name="T9" fmla="*/ 436 h 436"/>
                      <a:gd name="T10" fmla="*/ 349 w 349"/>
                      <a:gd name="T11" fmla="*/ 219 h 436"/>
                      <a:gd name="T12" fmla="*/ 233 w 349"/>
                      <a:gd name="T13" fmla="*/ 131 h 436"/>
                      <a:gd name="T14" fmla="*/ 233 w 349"/>
                      <a:gd name="T15" fmla="*/ 0 h 436"/>
                      <a:gd name="T16" fmla="*/ 116 w 349"/>
                      <a:gd name="T17" fmla="*/ 0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9" h="436">
                        <a:moveTo>
                          <a:pt x="116" y="0"/>
                        </a:moveTo>
                        <a:lnTo>
                          <a:pt x="116" y="131"/>
                        </a:lnTo>
                        <a:lnTo>
                          <a:pt x="0" y="219"/>
                        </a:lnTo>
                        <a:lnTo>
                          <a:pt x="0" y="436"/>
                        </a:lnTo>
                        <a:lnTo>
                          <a:pt x="349" y="436"/>
                        </a:lnTo>
                        <a:lnTo>
                          <a:pt x="349" y="219"/>
                        </a:lnTo>
                        <a:lnTo>
                          <a:pt x="233" y="131"/>
                        </a:lnTo>
                        <a:lnTo>
                          <a:pt x="233" y="0"/>
                        </a:lnTo>
                        <a:lnTo>
                          <a:pt x="116" y="0"/>
                        </a:lnTo>
                        <a:close/>
                      </a:path>
                    </a:pathLst>
                  </a:custGeom>
                  <a:solidFill>
                    <a:srgbClr val="FFFFFF"/>
                  </a:solidFill>
                  <a:ln w="7938">
                    <a:solidFill>
                      <a:srgbClr val="000000"/>
                    </a:solidFill>
                    <a:prstDash val="solid"/>
                    <a:round/>
                    <a:headEnd/>
                    <a:tailEnd/>
                  </a:ln>
                </p:spPr>
                <p:txBody>
                  <a:bodyPr/>
                  <a:lstStyle/>
                  <a:p>
                    <a:endParaRPr lang="en-US"/>
                  </a:p>
                </p:txBody>
              </p:sp>
              <p:sp>
                <p:nvSpPr>
                  <p:cNvPr id="148" name="Freeform 54"/>
                  <p:cNvSpPr>
                    <a:spLocks/>
                  </p:cNvSpPr>
                  <p:nvPr/>
                </p:nvSpPr>
                <p:spPr bwMode="auto">
                  <a:xfrm>
                    <a:off x="2214" y="2273"/>
                    <a:ext cx="86" cy="87"/>
                  </a:xfrm>
                  <a:custGeom>
                    <a:avLst/>
                    <a:gdLst>
                      <a:gd name="T0" fmla="*/ 0 w 86"/>
                      <a:gd name="T1" fmla="*/ 0 h 87"/>
                      <a:gd name="T2" fmla="*/ 86 w 86"/>
                      <a:gd name="T3" fmla="*/ 0 h 87"/>
                      <a:gd name="T4" fmla="*/ 86 w 86"/>
                      <a:gd name="T5" fmla="*/ 87 h 87"/>
                      <a:gd name="T6" fmla="*/ 0 60000 65536"/>
                      <a:gd name="T7" fmla="*/ 0 60000 65536"/>
                      <a:gd name="T8" fmla="*/ 0 60000 65536"/>
                    </a:gdLst>
                    <a:ahLst/>
                    <a:cxnLst>
                      <a:cxn ang="T6">
                        <a:pos x="T0" y="T1"/>
                      </a:cxn>
                      <a:cxn ang="T7">
                        <a:pos x="T2" y="T3"/>
                      </a:cxn>
                      <a:cxn ang="T8">
                        <a:pos x="T4" y="T5"/>
                      </a:cxn>
                    </a:cxnLst>
                    <a:rect l="0" t="0" r="r" b="b"/>
                    <a:pathLst>
                      <a:path w="86" h="87">
                        <a:moveTo>
                          <a:pt x="0" y="0"/>
                        </a:moveTo>
                        <a:lnTo>
                          <a:pt x="86" y="0"/>
                        </a:lnTo>
                        <a:lnTo>
                          <a:pt x="86" y="8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Line 55"/>
                  <p:cNvSpPr>
                    <a:spLocks noChangeShapeType="1"/>
                  </p:cNvSpPr>
                  <p:nvPr/>
                </p:nvSpPr>
                <p:spPr bwMode="auto">
                  <a:xfrm flipV="1">
                    <a:off x="2475" y="2273"/>
                    <a:ext cx="1" cy="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 name="Line 56"/>
                  <p:cNvSpPr>
                    <a:spLocks noChangeShapeType="1"/>
                  </p:cNvSpPr>
                  <p:nvPr/>
                </p:nvSpPr>
                <p:spPr bwMode="auto">
                  <a:xfrm>
                    <a:off x="2532" y="2273"/>
                    <a:ext cx="1" cy="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 name="Freeform 57"/>
                  <p:cNvSpPr>
                    <a:spLocks/>
                  </p:cNvSpPr>
                  <p:nvPr/>
                </p:nvSpPr>
                <p:spPr bwMode="auto">
                  <a:xfrm>
                    <a:off x="2591" y="2273"/>
                    <a:ext cx="1" cy="87"/>
                  </a:xfrm>
                  <a:custGeom>
                    <a:avLst/>
                    <a:gdLst>
                      <a:gd name="T0" fmla="*/ 0 w 1"/>
                      <a:gd name="T1" fmla="*/ 80 h 87"/>
                      <a:gd name="T2" fmla="*/ 0 w 1"/>
                      <a:gd name="T3" fmla="*/ 87 h 87"/>
                      <a:gd name="T4" fmla="*/ 0 w 1"/>
                      <a:gd name="T5" fmla="*/ 0 h 87"/>
                      <a:gd name="T6" fmla="*/ 0 60000 65536"/>
                      <a:gd name="T7" fmla="*/ 0 60000 65536"/>
                      <a:gd name="T8" fmla="*/ 0 60000 65536"/>
                    </a:gdLst>
                    <a:ahLst/>
                    <a:cxnLst>
                      <a:cxn ang="T6">
                        <a:pos x="T0" y="T1"/>
                      </a:cxn>
                      <a:cxn ang="T7">
                        <a:pos x="T2" y="T3"/>
                      </a:cxn>
                      <a:cxn ang="T8">
                        <a:pos x="T4" y="T5"/>
                      </a:cxn>
                    </a:cxnLst>
                    <a:rect l="0" t="0" r="r" b="b"/>
                    <a:pathLst>
                      <a:path w="1" h="87">
                        <a:moveTo>
                          <a:pt x="0" y="80"/>
                        </a:moveTo>
                        <a:lnTo>
                          <a:pt x="0" y="87"/>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Line 58"/>
                  <p:cNvSpPr>
                    <a:spLocks noChangeShapeType="1"/>
                  </p:cNvSpPr>
                  <p:nvPr/>
                </p:nvSpPr>
                <p:spPr bwMode="auto">
                  <a:xfrm>
                    <a:off x="2591" y="2273"/>
                    <a:ext cx="8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 name="Line 59"/>
                  <p:cNvSpPr>
                    <a:spLocks noChangeShapeType="1"/>
                  </p:cNvSpPr>
                  <p:nvPr/>
                </p:nvSpPr>
                <p:spPr bwMode="auto">
                  <a:xfrm flipV="1">
                    <a:off x="2416" y="2273"/>
                    <a:ext cx="1" cy="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 name="Line 60"/>
                  <p:cNvSpPr>
                    <a:spLocks noChangeShapeType="1"/>
                  </p:cNvSpPr>
                  <p:nvPr/>
                </p:nvSpPr>
                <p:spPr bwMode="auto">
                  <a:xfrm flipV="1">
                    <a:off x="2359" y="2273"/>
                    <a:ext cx="1" cy="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 name="Freeform 61"/>
                  <p:cNvSpPr>
                    <a:spLocks/>
                  </p:cNvSpPr>
                  <p:nvPr/>
                </p:nvSpPr>
                <p:spPr bwMode="auto">
                  <a:xfrm>
                    <a:off x="2300" y="2360"/>
                    <a:ext cx="30" cy="21"/>
                  </a:xfrm>
                  <a:custGeom>
                    <a:avLst/>
                    <a:gdLst>
                      <a:gd name="T0" fmla="*/ 0 w 30"/>
                      <a:gd name="T1" fmla="*/ 0 h 21"/>
                      <a:gd name="T2" fmla="*/ 2 w 30"/>
                      <a:gd name="T3" fmla="*/ 11 h 21"/>
                      <a:gd name="T4" fmla="*/ 8 w 30"/>
                      <a:gd name="T5" fmla="*/ 18 h 21"/>
                      <a:gd name="T6" fmla="*/ 18 w 30"/>
                      <a:gd name="T7" fmla="*/ 21 h 21"/>
                      <a:gd name="T8" fmla="*/ 30 w 30"/>
                      <a:gd name="T9" fmla="*/ 18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1">
                        <a:moveTo>
                          <a:pt x="0" y="0"/>
                        </a:moveTo>
                        <a:lnTo>
                          <a:pt x="2" y="11"/>
                        </a:lnTo>
                        <a:lnTo>
                          <a:pt x="8" y="18"/>
                        </a:lnTo>
                        <a:lnTo>
                          <a:pt x="18" y="21"/>
                        </a:lnTo>
                        <a:lnTo>
                          <a:pt x="30"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62"/>
                  <p:cNvSpPr>
                    <a:spLocks/>
                  </p:cNvSpPr>
                  <p:nvPr/>
                </p:nvSpPr>
                <p:spPr bwMode="auto">
                  <a:xfrm>
                    <a:off x="2330" y="2360"/>
                    <a:ext cx="29" cy="21"/>
                  </a:xfrm>
                  <a:custGeom>
                    <a:avLst/>
                    <a:gdLst>
                      <a:gd name="T0" fmla="*/ 29 w 29"/>
                      <a:gd name="T1" fmla="*/ 0 h 21"/>
                      <a:gd name="T2" fmla="*/ 26 w 29"/>
                      <a:gd name="T3" fmla="*/ 11 h 21"/>
                      <a:gd name="T4" fmla="*/ 19 w 29"/>
                      <a:gd name="T5" fmla="*/ 18 h 21"/>
                      <a:gd name="T6" fmla="*/ 11 w 29"/>
                      <a:gd name="T7" fmla="*/ 21 h 21"/>
                      <a:gd name="T8" fmla="*/ 0 w 29"/>
                      <a:gd name="T9" fmla="*/ 18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1">
                        <a:moveTo>
                          <a:pt x="29" y="0"/>
                        </a:moveTo>
                        <a:lnTo>
                          <a:pt x="26" y="11"/>
                        </a:lnTo>
                        <a:lnTo>
                          <a:pt x="19" y="18"/>
                        </a:lnTo>
                        <a:lnTo>
                          <a:pt x="11" y="21"/>
                        </a:lnTo>
                        <a:lnTo>
                          <a:pt x="0"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63"/>
                  <p:cNvSpPr>
                    <a:spLocks/>
                  </p:cNvSpPr>
                  <p:nvPr/>
                </p:nvSpPr>
                <p:spPr bwMode="auto">
                  <a:xfrm>
                    <a:off x="2416" y="2360"/>
                    <a:ext cx="29" cy="21"/>
                  </a:xfrm>
                  <a:custGeom>
                    <a:avLst/>
                    <a:gdLst>
                      <a:gd name="T0" fmla="*/ 0 w 29"/>
                      <a:gd name="T1" fmla="*/ 0 h 21"/>
                      <a:gd name="T2" fmla="*/ 3 w 29"/>
                      <a:gd name="T3" fmla="*/ 11 h 21"/>
                      <a:gd name="T4" fmla="*/ 8 w 29"/>
                      <a:gd name="T5" fmla="*/ 18 h 21"/>
                      <a:gd name="T6" fmla="*/ 18 w 29"/>
                      <a:gd name="T7" fmla="*/ 21 h 21"/>
                      <a:gd name="T8" fmla="*/ 29 w 29"/>
                      <a:gd name="T9" fmla="*/ 18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1">
                        <a:moveTo>
                          <a:pt x="0" y="0"/>
                        </a:moveTo>
                        <a:lnTo>
                          <a:pt x="3" y="11"/>
                        </a:lnTo>
                        <a:lnTo>
                          <a:pt x="8" y="18"/>
                        </a:lnTo>
                        <a:lnTo>
                          <a:pt x="18" y="21"/>
                        </a:lnTo>
                        <a:lnTo>
                          <a:pt x="29"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64"/>
                  <p:cNvSpPr>
                    <a:spLocks/>
                  </p:cNvSpPr>
                  <p:nvPr/>
                </p:nvSpPr>
                <p:spPr bwMode="auto">
                  <a:xfrm>
                    <a:off x="2445" y="2360"/>
                    <a:ext cx="30" cy="21"/>
                  </a:xfrm>
                  <a:custGeom>
                    <a:avLst/>
                    <a:gdLst>
                      <a:gd name="T0" fmla="*/ 30 w 30"/>
                      <a:gd name="T1" fmla="*/ 0 h 21"/>
                      <a:gd name="T2" fmla="*/ 27 w 30"/>
                      <a:gd name="T3" fmla="*/ 11 h 21"/>
                      <a:gd name="T4" fmla="*/ 22 w 30"/>
                      <a:gd name="T5" fmla="*/ 18 h 21"/>
                      <a:gd name="T6" fmla="*/ 12 w 30"/>
                      <a:gd name="T7" fmla="*/ 21 h 21"/>
                      <a:gd name="T8" fmla="*/ 0 w 30"/>
                      <a:gd name="T9" fmla="*/ 18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1">
                        <a:moveTo>
                          <a:pt x="30" y="0"/>
                        </a:moveTo>
                        <a:lnTo>
                          <a:pt x="27" y="11"/>
                        </a:lnTo>
                        <a:lnTo>
                          <a:pt x="22" y="18"/>
                        </a:lnTo>
                        <a:lnTo>
                          <a:pt x="12" y="21"/>
                        </a:lnTo>
                        <a:lnTo>
                          <a:pt x="0"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65"/>
                  <p:cNvSpPr>
                    <a:spLocks/>
                  </p:cNvSpPr>
                  <p:nvPr/>
                </p:nvSpPr>
                <p:spPr bwMode="auto">
                  <a:xfrm>
                    <a:off x="2532" y="2360"/>
                    <a:ext cx="29" cy="21"/>
                  </a:xfrm>
                  <a:custGeom>
                    <a:avLst/>
                    <a:gdLst>
                      <a:gd name="T0" fmla="*/ 0 w 29"/>
                      <a:gd name="T1" fmla="*/ 0 h 21"/>
                      <a:gd name="T2" fmla="*/ 3 w 29"/>
                      <a:gd name="T3" fmla="*/ 11 h 21"/>
                      <a:gd name="T4" fmla="*/ 10 w 29"/>
                      <a:gd name="T5" fmla="*/ 18 h 21"/>
                      <a:gd name="T6" fmla="*/ 18 w 29"/>
                      <a:gd name="T7" fmla="*/ 21 h 21"/>
                      <a:gd name="T8" fmla="*/ 29 w 29"/>
                      <a:gd name="T9" fmla="*/ 18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1">
                        <a:moveTo>
                          <a:pt x="0" y="0"/>
                        </a:moveTo>
                        <a:lnTo>
                          <a:pt x="3" y="11"/>
                        </a:lnTo>
                        <a:lnTo>
                          <a:pt x="10" y="18"/>
                        </a:lnTo>
                        <a:lnTo>
                          <a:pt x="18" y="21"/>
                        </a:lnTo>
                        <a:lnTo>
                          <a:pt x="29"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66"/>
                  <p:cNvSpPr>
                    <a:spLocks/>
                  </p:cNvSpPr>
                  <p:nvPr/>
                </p:nvSpPr>
                <p:spPr bwMode="auto">
                  <a:xfrm>
                    <a:off x="2561" y="2360"/>
                    <a:ext cx="30" cy="21"/>
                  </a:xfrm>
                  <a:custGeom>
                    <a:avLst/>
                    <a:gdLst>
                      <a:gd name="T0" fmla="*/ 30 w 30"/>
                      <a:gd name="T1" fmla="*/ 0 h 21"/>
                      <a:gd name="T2" fmla="*/ 28 w 30"/>
                      <a:gd name="T3" fmla="*/ 11 h 21"/>
                      <a:gd name="T4" fmla="*/ 22 w 30"/>
                      <a:gd name="T5" fmla="*/ 18 h 21"/>
                      <a:gd name="T6" fmla="*/ 12 w 30"/>
                      <a:gd name="T7" fmla="*/ 21 h 21"/>
                      <a:gd name="T8" fmla="*/ 0 w 30"/>
                      <a:gd name="T9" fmla="*/ 18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1">
                        <a:moveTo>
                          <a:pt x="30" y="0"/>
                        </a:moveTo>
                        <a:lnTo>
                          <a:pt x="28" y="11"/>
                        </a:lnTo>
                        <a:lnTo>
                          <a:pt x="22" y="18"/>
                        </a:lnTo>
                        <a:lnTo>
                          <a:pt x="12" y="21"/>
                        </a:lnTo>
                        <a:lnTo>
                          <a:pt x="0"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67"/>
                  <p:cNvSpPr>
                    <a:spLocks/>
                  </p:cNvSpPr>
                  <p:nvPr/>
                </p:nvSpPr>
                <p:spPr bwMode="auto">
                  <a:xfrm>
                    <a:off x="2387" y="2253"/>
                    <a:ext cx="29" cy="20"/>
                  </a:xfrm>
                  <a:custGeom>
                    <a:avLst/>
                    <a:gdLst>
                      <a:gd name="T0" fmla="*/ 29 w 29"/>
                      <a:gd name="T1" fmla="*/ 20 h 20"/>
                      <a:gd name="T2" fmla="*/ 27 w 29"/>
                      <a:gd name="T3" fmla="*/ 9 h 20"/>
                      <a:gd name="T4" fmla="*/ 21 w 29"/>
                      <a:gd name="T5" fmla="*/ 3 h 20"/>
                      <a:gd name="T6" fmla="*/ 11 w 29"/>
                      <a:gd name="T7" fmla="*/ 0 h 20"/>
                      <a:gd name="T8" fmla="*/ 0 w 29"/>
                      <a:gd name="T9" fmla="*/ 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29" y="20"/>
                        </a:moveTo>
                        <a:lnTo>
                          <a:pt x="27" y="9"/>
                        </a:lnTo>
                        <a:lnTo>
                          <a:pt x="21" y="3"/>
                        </a:lnTo>
                        <a:lnTo>
                          <a:pt x="11" y="0"/>
                        </a:lnTo>
                        <a:lnTo>
                          <a:pt x="0"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68"/>
                  <p:cNvSpPr>
                    <a:spLocks/>
                  </p:cNvSpPr>
                  <p:nvPr/>
                </p:nvSpPr>
                <p:spPr bwMode="auto">
                  <a:xfrm>
                    <a:off x="2359" y="2253"/>
                    <a:ext cx="28" cy="20"/>
                  </a:xfrm>
                  <a:custGeom>
                    <a:avLst/>
                    <a:gdLst>
                      <a:gd name="T0" fmla="*/ 0 w 28"/>
                      <a:gd name="T1" fmla="*/ 20 h 20"/>
                      <a:gd name="T2" fmla="*/ 2 w 28"/>
                      <a:gd name="T3" fmla="*/ 9 h 20"/>
                      <a:gd name="T4" fmla="*/ 8 w 28"/>
                      <a:gd name="T5" fmla="*/ 3 h 20"/>
                      <a:gd name="T6" fmla="*/ 18 w 28"/>
                      <a:gd name="T7" fmla="*/ 0 h 20"/>
                      <a:gd name="T8" fmla="*/ 28 w 28"/>
                      <a:gd name="T9" fmla="*/ 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0">
                        <a:moveTo>
                          <a:pt x="0" y="20"/>
                        </a:moveTo>
                        <a:lnTo>
                          <a:pt x="2" y="9"/>
                        </a:lnTo>
                        <a:lnTo>
                          <a:pt x="8" y="3"/>
                        </a:lnTo>
                        <a:lnTo>
                          <a:pt x="18" y="0"/>
                        </a:lnTo>
                        <a:lnTo>
                          <a:pt x="28"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69"/>
                  <p:cNvSpPr>
                    <a:spLocks/>
                  </p:cNvSpPr>
                  <p:nvPr/>
                </p:nvSpPr>
                <p:spPr bwMode="auto">
                  <a:xfrm>
                    <a:off x="2504" y="2253"/>
                    <a:ext cx="28" cy="20"/>
                  </a:xfrm>
                  <a:custGeom>
                    <a:avLst/>
                    <a:gdLst>
                      <a:gd name="T0" fmla="*/ 28 w 28"/>
                      <a:gd name="T1" fmla="*/ 20 h 20"/>
                      <a:gd name="T2" fmla="*/ 26 w 28"/>
                      <a:gd name="T3" fmla="*/ 9 h 20"/>
                      <a:gd name="T4" fmla="*/ 20 w 28"/>
                      <a:gd name="T5" fmla="*/ 3 h 20"/>
                      <a:gd name="T6" fmla="*/ 10 w 28"/>
                      <a:gd name="T7" fmla="*/ 0 h 20"/>
                      <a:gd name="T8" fmla="*/ 0 w 28"/>
                      <a:gd name="T9" fmla="*/ 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0">
                        <a:moveTo>
                          <a:pt x="28" y="20"/>
                        </a:moveTo>
                        <a:lnTo>
                          <a:pt x="26" y="9"/>
                        </a:lnTo>
                        <a:lnTo>
                          <a:pt x="20" y="3"/>
                        </a:lnTo>
                        <a:lnTo>
                          <a:pt x="10" y="0"/>
                        </a:lnTo>
                        <a:lnTo>
                          <a:pt x="0"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70"/>
                  <p:cNvSpPr>
                    <a:spLocks/>
                  </p:cNvSpPr>
                  <p:nvPr/>
                </p:nvSpPr>
                <p:spPr bwMode="auto">
                  <a:xfrm>
                    <a:off x="2475" y="2253"/>
                    <a:ext cx="29" cy="20"/>
                  </a:xfrm>
                  <a:custGeom>
                    <a:avLst/>
                    <a:gdLst>
                      <a:gd name="T0" fmla="*/ 0 w 29"/>
                      <a:gd name="T1" fmla="*/ 20 h 20"/>
                      <a:gd name="T2" fmla="*/ 1 w 29"/>
                      <a:gd name="T3" fmla="*/ 9 h 20"/>
                      <a:gd name="T4" fmla="*/ 8 w 29"/>
                      <a:gd name="T5" fmla="*/ 3 h 20"/>
                      <a:gd name="T6" fmla="*/ 18 w 29"/>
                      <a:gd name="T7" fmla="*/ 0 h 20"/>
                      <a:gd name="T8" fmla="*/ 29 w 29"/>
                      <a:gd name="T9" fmla="*/ 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0" y="20"/>
                        </a:moveTo>
                        <a:lnTo>
                          <a:pt x="1" y="9"/>
                        </a:lnTo>
                        <a:lnTo>
                          <a:pt x="8" y="3"/>
                        </a:lnTo>
                        <a:lnTo>
                          <a:pt x="18" y="0"/>
                        </a:lnTo>
                        <a:lnTo>
                          <a:pt x="29"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104" name="Group 71"/>
              <p:cNvGrpSpPr>
                <a:grpSpLocks/>
              </p:cNvGrpSpPr>
              <p:nvPr/>
            </p:nvGrpSpPr>
            <p:grpSpPr bwMode="auto">
              <a:xfrm>
                <a:off x="3600" y="1584"/>
                <a:ext cx="288" cy="240"/>
                <a:chOff x="3516" y="2311"/>
                <a:chExt cx="401" cy="388"/>
              </a:xfrm>
            </p:grpSpPr>
            <p:sp>
              <p:nvSpPr>
                <p:cNvPr id="135" name="Freeform 72"/>
                <p:cNvSpPr>
                  <a:spLocks/>
                </p:cNvSpPr>
                <p:nvPr/>
              </p:nvSpPr>
              <p:spPr bwMode="auto">
                <a:xfrm>
                  <a:off x="3516" y="2343"/>
                  <a:ext cx="173" cy="356"/>
                </a:xfrm>
                <a:custGeom>
                  <a:avLst/>
                  <a:gdLst>
                    <a:gd name="T0" fmla="*/ 173 w 173"/>
                    <a:gd name="T1" fmla="*/ 0 h 356"/>
                    <a:gd name="T2" fmla="*/ 155 w 173"/>
                    <a:gd name="T3" fmla="*/ 2 h 356"/>
                    <a:gd name="T4" fmla="*/ 137 w 173"/>
                    <a:gd name="T5" fmla="*/ 3 h 356"/>
                    <a:gd name="T6" fmla="*/ 121 w 173"/>
                    <a:gd name="T7" fmla="*/ 7 h 356"/>
                    <a:gd name="T8" fmla="*/ 106 w 173"/>
                    <a:gd name="T9" fmla="*/ 11 h 356"/>
                    <a:gd name="T10" fmla="*/ 90 w 173"/>
                    <a:gd name="T11" fmla="*/ 16 h 356"/>
                    <a:gd name="T12" fmla="*/ 75 w 173"/>
                    <a:gd name="T13" fmla="*/ 22 h 356"/>
                    <a:gd name="T14" fmla="*/ 62 w 173"/>
                    <a:gd name="T15" fmla="*/ 30 h 356"/>
                    <a:gd name="T16" fmla="*/ 50 w 173"/>
                    <a:gd name="T17" fmla="*/ 38 h 356"/>
                    <a:gd name="T18" fmla="*/ 41 w 173"/>
                    <a:gd name="T19" fmla="*/ 47 h 356"/>
                    <a:gd name="T20" fmla="*/ 31 w 173"/>
                    <a:gd name="T21" fmla="*/ 57 h 356"/>
                    <a:gd name="T22" fmla="*/ 21 w 173"/>
                    <a:gd name="T23" fmla="*/ 67 h 356"/>
                    <a:gd name="T24" fmla="*/ 13 w 173"/>
                    <a:gd name="T25" fmla="*/ 78 h 356"/>
                    <a:gd name="T26" fmla="*/ 8 w 173"/>
                    <a:gd name="T27" fmla="*/ 89 h 356"/>
                    <a:gd name="T28" fmla="*/ 5 w 173"/>
                    <a:gd name="T29" fmla="*/ 102 h 356"/>
                    <a:gd name="T30" fmla="*/ 2 w 173"/>
                    <a:gd name="T31" fmla="*/ 114 h 356"/>
                    <a:gd name="T32" fmla="*/ 0 w 173"/>
                    <a:gd name="T33" fmla="*/ 127 h 356"/>
                    <a:gd name="T34" fmla="*/ 0 w 173"/>
                    <a:gd name="T35" fmla="*/ 200 h 356"/>
                    <a:gd name="T36" fmla="*/ 3 w 173"/>
                    <a:gd name="T37" fmla="*/ 221 h 356"/>
                    <a:gd name="T38" fmla="*/ 10 w 173"/>
                    <a:gd name="T39" fmla="*/ 239 h 356"/>
                    <a:gd name="T40" fmla="*/ 18 w 173"/>
                    <a:gd name="T41" fmla="*/ 258 h 356"/>
                    <a:gd name="T42" fmla="*/ 31 w 173"/>
                    <a:gd name="T43" fmla="*/ 274 h 356"/>
                    <a:gd name="T44" fmla="*/ 49 w 173"/>
                    <a:gd name="T45" fmla="*/ 289 h 356"/>
                    <a:gd name="T46" fmla="*/ 68 w 173"/>
                    <a:gd name="T47" fmla="*/ 302 h 356"/>
                    <a:gd name="T48" fmla="*/ 90 w 173"/>
                    <a:gd name="T49" fmla="*/ 313 h 356"/>
                    <a:gd name="T50" fmla="*/ 116 w 173"/>
                    <a:gd name="T51" fmla="*/ 320 h 356"/>
                    <a:gd name="T52" fmla="*/ 116 w 173"/>
                    <a:gd name="T53" fmla="*/ 356 h 356"/>
                    <a:gd name="T54" fmla="*/ 173 w 173"/>
                    <a:gd name="T55" fmla="*/ 291 h 356"/>
                    <a:gd name="T56" fmla="*/ 116 w 173"/>
                    <a:gd name="T57" fmla="*/ 211 h 356"/>
                    <a:gd name="T58" fmla="*/ 116 w 173"/>
                    <a:gd name="T59" fmla="*/ 247 h 356"/>
                    <a:gd name="T60" fmla="*/ 96 w 173"/>
                    <a:gd name="T61" fmla="*/ 242 h 356"/>
                    <a:gd name="T62" fmla="*/ 80 w 173"/>
                    <a:gd name="T63" fmla="*/ 235 h 356"/>
                    <a:gd name="T64" fmla="*/ 62 w 173"/>
                    <a:gd name="T65" fmla="*/ 225 h 356"/>
                    <a:gd name="T66" fmla="*/ 49 w 173"/>
                    <a:gd name="T67" fmla="*/ 216 h 356"/>
                    <a:gd name="T68" fmla="*/ 36 w 173"/>
                    <a:gd name="T69" fmla="*/ 203 h 356"/>
                    <a:gd name="T70" fmla="*/ 24 w 173"/>
                    <a:gd name="T71" fmla="*/ 191 h 356"/>
                    <a:gd name="T72" fmla="*/ 15 w 173"/>
                    <a:gd name="T73" fmla="*/ 178 h 356"/>
                    <a:gd name="T74" fmla="*/ 8 w 173"/>
                    <a:gd name="T75" fmla="*/ 164 h 356"/>
                    <a:gd name="T76" fmla="*/ 18 w 173"/>
                    <a:gd name="T77" fmla="*/ 144 h 356"/>
                    <a:gd name="T78" fmla="*/ 31 w 173"/>
                    <a:gd name="T79" fmla="*/ 127 h 356"/>
                    <a:gd name="T80" fmla="*/ 49 w 173"/>
                    <a:gd name="T81" fmla="*/ 111 h 356"/>
                    <a:gd name="T82" fmla="*/ 70 w 173"/>
                    <a:gd name="T83" fmla="*/ 99 h 356"/>
                    <a:gd name="T84" fmla="*/ 93 w 173"/>
                    <a:gd name="T85" fmla="*/ 88 h 356"/>
                    <a:gd name="T86" fmla="*/ 117 w 173"/>
                    <a:gd name="T87" fmla="*/ 80 h 356"/>
                    <a:gd name="T88" fmla="*/ 144 w 173"/>
                    <a:gd name="T89" fmla="*/ 75 h 356"/>
                    <a:gd name="T90" fmla="*/ 158 w 173"/>
                    <a:gd name="T91" fmla="*/ 74 h 356"/>
                    <a:gd name="T92" fmla="*/ 173 w 173"/>
                    <a:gd name="T93" fmla="*/ 74 h 356"/>
                    <a:gd name="T94" fmla="*/ 173 w 173"/>
                    <a:gd name="T95" fmla="*/ 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3" h="356">
                      <a:moveTo>
                        <a:pt x="173" y="0"/>
                      </a:moveTo>
                      <a:lnTo>
                        <a:pt x="155" y="2"/>
                      </a:lnTo>
                      <a:lnTo>
                        <a:pt x="137" y="3"/>
                      </a:lnTo>
                      <a:lnTo>
                        <a:pt x="121" y="7"/>
                      </a:lnTo>
                      <a:lnTo>
                        <a:pt x="106" y="11"/>
                      </a:lnTo>
                      <a:lnTo>
                        <a:pt x="90" y="16"/>
                      </a:lnTo>
                      <a:lnTo>
                        <a:pt x="75" y="22"/>
                      </a:lnTo>
                      <a:lnTo>
                        <a:pt x="62" y="30"/>
                      </a:lnTo>
                      <a:lnTo>
                        <a:pt x="50" y="38"/>
                      </a:lnTo>
                      <a:lnTo>
                        <a:pt x="41" y="47"/>
                      </a:lnTo>
                      <a:lnTo>
                        <a:pt x="31" y="57"/>
                      </a:lnTo>
                      <a:lnTo>
                        <a:pt x="21" y="67"/>
                      </a:lnTo>
                      <a:lnTo>
                        <a:pt x="13" y="78"/>
                      </a:lnTo>
                      <a:lnTo>
                        <a:pt x="8" y="89"/>
                      </a:lnTo>
                      <a:lnTo>
                        <a:pt x="5" y="102"/>
                      </a:lnTo>
                      <a:lnTo>
                        <a:pt x="2" y="114"/>
                      </a:lnTo>
                      <a:lnTo>
                        <a:pt x="0" y="127"/>
                      </a:lnTo>
                      <a:lnTo>
                        <a:pt x="0" y="200"/>
                      </a:lnTo>
                      <a:lnTo>
                        <a:pt x="3" y="221"/>
                      </a:lnTo>
                      <a:lnTo>
                        <a:pt x="10" y="239"/>
                      </a:lnTo>
                      <a:lnTo>
                        <a:pt x="18" y="258"/>
                      </a:lnTo>
                      <a:lnTo>
                        <a:pt x="31" y="274"/>
                      </a:lnTo>
                      <a:lnTo>
                        <a:pt x="49" y="289"/>
                      </a:lnTo>
                      <a:lnTo>
                        <a:pt x="68" y="302"/>
                      </a:lnTo>
                      <a:lnTo>
                        <a:pt x="90" y="313"/>
                      </a:lnTo>
                      <a:lnTo>
                        <a:pt x="116" y="320"/>
                      </a:lnTo>
                      <a:lnTo>
                        <a:pt x="116" y="356"/>
                      </a:lnTo>
                      <a:lnTo>
                        <a:pt x="173" y="291"/>
                      </a:lnTo>
                      <a:lnTo>
                        <a:pt x="116" y="211"/>
                      </a:lnTo>
                      <a:lnTo>
                        <a:pt x="116" y="247"/>
                      </a:lnTo>
                      <a:lnTo>
                        <a:pt x="96" y="242"/>
                      </a:lnTo>
                      <a:lnTo>
                        <a:pt x="80" y="235"/>
                      </a:lnTo>
                      <a:lnTo>
                        <a:pt x="62" y="225"/>
                      </a:lnTo>
                      <a:lnTo>
                        <a:pt x="49" y="216"/>
                      </a:lnTo>
                      <a:lnTo>
                        <a:pt x="36" y="203"/>
                      </a:lnTo>
                      <a:lnTo>
                        <a:pt x="24" y="191"/>
                      </a:lnTo>
                      <a:lnTo>
                        <a:pt x="15" y="178"/>
                      </a:lnTo>
                      <a:lnTo>
                        <a:pt x="8" y="164"/>
                      </a:lnTo>
                      <a:lnTo>
                        <a:pt x="18" y="144"/>
                      </a:lnTo>
                      <a:lnTo>
                        <a:pt x="31" y="127"/>
                      </a:lnTo>
                      <a:lnTo>
                        <a:pt x="49" y="111"/>
                      </a:lnTo>
                      <a:lnTo>
                        <a:pt x="70" y="99"/>
                      </a:lnTo>
                      <a:lnTo>
                        <a:pt x="93" y="88"/>
                      </a:lnTo>
                      <a:lnTo>
                        <a:pt x="117" y="80"/>
                      </a:lnTo>
                      <a:lnTo>
                        <a:pt x="144" y="75"/>
                      </a:lnTo>
                      <a:lnTo>
                        <a:pt x="158" y="74"/>
                      </a:lnTo>
                      <a:lnTo>
                        <a:pt x="173" y="74"/>
                      </a:lnTo>
                      <a:lnTo>
                        <a:pt x="1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73"/>
                <p:cNvSpPr>
                  <a:spLocks/>
                </p:cNvSpPr>
                <p:nvPr/>
              </p:nvSpPr>
              <p:spPr bwMode="auto">
                <a:xfrm>
                  <a:off x="3516" y="2343"/>
                  <a:ext cx="173" cy="356"/>
                </a:xfrm>
                <a:custGeom>
                  <a:avLst/>
                  <a:gdLst>
                    <a:gd name="T0" fmla="*/ 173 w 173"/>
                    <a:gd name="T1" fmla="*/ 0 h 356"/>
                    <a:gd name="T2" fmla="*/ 155 w 173"/>
                    <a:gd name="T3" fmla="*/ 2 h 356"/>
                    <a:gd name="T4" fmla="*/ 137 w 173"/>
                    <a:gd name="T5" fmla="*/ 3 h 356"/>
                    <a:gd name="T6" fmla="*/ 121 w 173"/>
                    <a:gd name="T7" fmla="*/ 7 h 356"/>
                    <a:gd name="T8" fmla="*/ 106 w 173"/>
                    <a:gd name="T9" fmla="*/ 11 h 356"/>
                    <a:gd name="T10" fmla="*/ 90 w 173"/>
                    <a:gd name="T11" fmla="*/ 16 h 356"/>
                    <a:gd name="T12" fmla="*/ 75 w 173"/>
                    <a:gd name="T13" fmla="*/ 22 h 356"/>
                    <a:gd name="T14" fmla="*/ 62 w 173"/>
                    <a:gd name="T15" fmla="*/ 30 h 356"/>
                    <a:gd name="T16" fmla="*/ 50 w 173"/>
                    <a:gd name="T17" fmla="*/ 38 h 356"/>
                    <a:gd name="T18" fmla="*/ 41 w 173"/>
                    <a:gd name="T19" fmla="*/ 47 h 356"/>
                    <a:gd name="T20" fmla="*/ 31 w 173"/>
                    <a:gd name="T21" fmla="*/ 57 h 356"/>
                    <a:gd name="T22" fmla="*/ 21 w 173"/>
                    <a:gd name="T23" fmla="*/ 67 h 356"/>
                    <a:gd name="T24" fmla="*/ 13 w 173"/>
                    <a:gd name="T25" fmla="*/ 78 h 356"/>
                    <a:gd name="T26" fmla="*/ 8 w 173"/>
                    <a:gd name="T27" fmla="*/ 89 h 356"/>
                    <a:gd name="T28" fmla="*/ 5 w 173"/>
                    <a:gd name="T29" fmla="*/ 102 h 356"/>
                    <a:gd name="T30" fmla="*/ 2 w 173"/>
                    <a:gd name="T31" fmla="*/ 114 h 356"/>
                    <a:gd name="T32" fmla="*/ 0 w 173"/>
                    <a:gd name="T33" fmla="*/ 127 h 356"/>
                    <a:gd name="T34" fmla="*/ 0 w 173"/>
                    <a:gd name="T35" fmla="*/ 200 h 356"/>
                    <a:gd name="T36" fmla="*/ 3 w 173"/>
                    <a:gd name="T37" fmla="*/ 221 h 356"/>
                    <a:gd name="T38" fmla="*/ 10 w 173"/>
                    <a:gd name="T39" fmla="*/ 239 h 356"/>
                    <a:gd name="T40" fmla="*/ 18 w 173"/>
                    <a:gd name="T41" fmla="*/ 258 h 356"/>
                    <a:gd name="T42" fmla="*/ 31 w 173"/>
                    <a:gd name="T43" fmla="*/ 274 h 356"/>
                    <a:gd name="T44" fmla="*/ 49 w 173"/>
                    <a:gd name="T45" fmla="*/ 289 h 356"/>
                    <a:gd name="T46" fmla="*/ 68 w 173"/>
                    <a:gd name="T47" fmla="*/ 302 h 356"/>
                    <a:gd name="T48" fmla="*/ 90 w 173"/>
                    <a:gd name="T49" fmla="*/ 313 h 356"/>
                    <a:gd name="T50" fmla="*/ 116 w 173"/>
                    <a:gd name="T51" fmla="*/ 320 h 356"/>
                    <a:gd name="T52" fmla="*/ 116 w 173"/>
                    <a:gd name="T53" fmla="*/ 356 h 356"/>
                    <a:gd name="T54" fmla="*/ 173 w 173"/>
                    <a:gd name="T55" fmla="*/ 291 h 356"/>
                    <a:gd name="T56" fmla="*/ 116 w 173"/>
                    <a:gd name="T57" fmla="*/ 211 h 356"/>
                    <a:gd name="T58" fmla="*/ 116 w 173"/>
                    <a:gd name="T59" fmla="*/ 247 h 356"/>
                    <a:gd name="T60" fmla="*/ 96 w 173"/>
                    <a:gd name="T61" fmla="*/ 242 h 356"/>
                    <a:gd name="T62" fmla="*/ 80 w 173"/>
                    <a:gd name="T63" fmla="*/ 235 h 356"/>
                    <a:gd name="T64" fmla="*/ 62 w 173"/>
                    <a:gd name="T65" fmla="*/ 225 h 356"/>
                    <a:gd name="T66" fmla="*/ 49 w 173"/>
                    <a:gd name="T67" fmla="*/ 216 h 356"/>
                    <a:gd name="T68" fmla="*/ 36 w 173"/>
                    <a:gd name="T69" fmla="*/ 203 h 356"/>
                    <a:gd name="T70" fmla="*/ 24 w 173"/>
                    <a:gd name="T71" fmla="*/ 191 h 356"/>
                    <a:gd name="T72" fmla="*/ 15 w 173"/>
                    <a:gd name="T73" fmla="*/ 178 h 356"/>
                    <a:gd name="T74" fmla="*/ 8 w 173"/>
                    <a:gd name="T75" fmla="*/ 164 h 356"/>
                    <a:gd name="T76" fmla="*/ 18 w 173"/>
                    <a:gd name="T77" fmla="*/ 144 h 356"/>
                    <a:gd name="T78" fmla="*/ 31 w 173"/>
                    <a:gd name="T79" fmla="*/ 127 h 356"/>
                    <a:gd name="T80" fmla="*/ 49 w 173"/>
                    <a:gd name="T81" fmla="*/ 111 h 356"/>
                    <a:gd name="T82" fmla="*/ 70 w 173"/>
                    <a:gd name="T83" fmla="*/ 99 h 356"/>
                    <a:gd name="T84" fmla="*/ 93 w 173"/>
                    <a:gd name="T85" fmla="*/ 88 h 356"/>
                    <a:gd name="T86" fmla="*/ 117 w 173"/>
                    <a:gd name="T87" fmla="*/ 80 h 356"/>
                    <a:gd name="T88" fmla="*/ 144 w 173"/>
                    <a:gd name="T89" fmla="*/ 75 h 356"/>
                    <a:gd name="T90" fmla="*/ 158 w 173"/>
                    <a:gd name="T91" fmla="*/ 74 h 356"/>
                    <a:gd name="T92" fmla="*/ 173 w 173"/>
                    <a:gd name="T93" fmla="*/ 74 h 356"/>
                    <a:gd name="T94" fmla="*/ 173 w 173"/>
                    <a:gd name="T95" fmla="*/ 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3" h="356">
                      <a:moveTo>
                        <a:pt x="173" y="0"/>
                      </a:moveTo>
                      <a:lnTo>
                        <a:pt x="155" y="2"/>
                      </a:lnTo>
                      <a:lnTo>
                        <a:pt x="137" y="3"/>
                      </a:lnTo>
                      <a:lnTo>
                        <a:pt x="121" y="7"/>
                      </a:lnTo>
                      <a:lnTo>
                        <a:pt x="106" y="11"/>
                      </a:lnTo>
                      <a:lnTo>
                        <a:pt x="90" y="16"/>
                      </a:lnTo>
                      <a:lnTo>
                        <a:pt x="75" y="22"/>
                      </a:lnTo>
                      <a:lnTo>
                        <a:pt x="62" y="30"/>
                      </a:lnTo>
                      <a:lnTo>
                        <a:pt x="50" y="38"/>
                      </a:lnTo>
                      <a:lnTo>
                        <a:pt x="41" y="47"/>
                      </a:lnTo>
                      <a:lnTo>
                        <a:pt x="31" y="57"/>
                      </a:lnTo>
                      <a:lnTo>
                        <a:pt x="21" y="67"/>
                      </a:lnTo>
                      <a:lnTo>
                        <a:pt x="13" y="78"/>
                      </a:lnTo>
                      <a:lnTo>
                        <a:pt x="8" y="89"/>
                      </a:lnTo>
                      <a:lnTo>
                        <a:pt x="5" y="102"/>
                      </a:lnTo>
                      <a:lnTo>
                        <a:pt x="2" y="114"/>
                      </a:lnTo>
                      <a:lnTo>
                        <a:pt x="0" y="127"/>
                      </a:lnTo>
                      <a:lnTo>
                        <a:pt x="0" y="200"/>
                      </a:lnTo>
                      <a:lnTo>
                        <a:pt x="3" y="221"/>
                      </a:lnTo>
                      <a:lnTo>
                        <a:pt x="10" y="239"/>
                      </a:lnTo>
                      <a:lnTo>
                        <a:pt x="18" y="258"/>
                      </a:lnTo>
                      <a:lnTo>
                        <a:pt x="31" y="274"/>
                      </a:lnTo>
                      <a:lnTo>
                        <a:pt x="49" y="289"/>
                      </a:lnTo>
                      <a:lnTo>
                        <a:pt x="68" y="302"/>
                      </a:lnTo>
                      <a:lnTo>
                        <a:pt x="90" y="313"/>
                      </a:lnTo>
                      <a:lnTo>
                        <a:pt x="116" y="320"/>
                      </a:lnTo>
                      <a:lnTo>
                        <a:pt x="116" y="356"/>
                      </a:lnTo>
                      <a:lnTo>
                        <a:pt x="173" y="291"/>
                      </a:lnTo>
                      <a:lnTo>
                        <a:pt x="116" y="211"/>
                      </a:lnTo>
                      <a:lnTo>
                        <a:pt x="116" y="247"/>
                      </a:lnTo>
                      <a:lnTo>
                        <a:pt x="96" y="242"/>
                      </a:lnTo>
                      <a:lnTo>
                        <a:pt x="80" y="235"/>
                      </a:lnTo>
                      <a:lnTo>
                        <a:pt x="62" y="225"/>
                      </a:lnTo>
                      <a:lnTo>
                        <a:pt x="49" y="216"/>
                      </a:lnTo>
                      <a:lnTo>
                        <a:pt x="36" y="203"/>
                      </a:lnTo>
                      <a:lnTo>
                        <a:pt x="24" y="191"/>
                      </a:lnTo>
                      <a:lnTo>
                        <a:pt x="15" y="178"/>
                      </a:lnTo>
                      <a:lnTo>
                        <a:pt x="8" y="164"/>
                      </a:lnTo>
                      <a:lnTo>
                        <a:pt x="18" y="144"/>
                      </a:lnTo>
                      <a:lnTo>
                        <a:pt x="31" y="127"/>
                      </a:lnTo>
                      <a:lnTo>
                        <a:pt x="49" y="111"/>
                      </a:lnTo>
                      <a:lnTo>
                        <a:pt x="70" y="99"/>
                      </a:lnTo>
                      <a:lnTo>
                        <a:pt x="93" y="88"/>
                      </a:lnTo>
                      <a:lnTo>
                        <a:pt x="117" y="80"/>
                      </a:lnTo>
                      <a:lnTo>
                        <a:pt x="144" y="75"/>
                      </a:lnTo>
                      <a:lnTo>
                        <a:pt x="158" y="74"/>
                      </a:lnTo>
                      <a:lnTo>
                        <a:pt x="173" y="74"/>
                      </a:lnTo>
                      <a:lnTo>
                        <a:pt x="173" y="0"/>
                      </a:lnTo>
                      <a:close/>
                    </a:path>
                  </a:pathLst>
                </a:custGeom>
                <a:solidFill>
                  <a:srgbClr val="FF8888"/>
                </a:solidFill>
                <a:ln w="3175">
                  <a:solidFill>
                    <a:srgbClr val="FF0000"/>
                  </a:solidFill>
                  <a:prstDash val="solid"/>
                  <a:round/>
                  <a:headEnd/>
                  <a:tailEnd/>
                </a:ln>
              </p:spPr>
              <p:txBody>
                <a:bodyPr/>
                <a:lstStyle/>
                <a:p>
                  <a:endParaRPr lang="en-US"/>
                </a:p>
              </p:txBody>
            </p:sp>
            <p:sp>
              <p:nvSpPr>
                <p:cNvPr id="137" name="Freeform 74"/>
                <p:cNvSpPr>
                  <a:spLocks/>
                </p:cNvSpPr>
                <p:nvPr/>
              </p:nvSpPr>
              <p:spPr bwMode="auto">
                <a:xfrm>
                  <a:off x="3516" y="2343"/>
                  <a:ext cx="173" cy="164"/>
                </a:xfrm>
                <a:custGeom>
                  <a:avLst/>
                  <a:gdLst>
                    <a:gd name="T0" fmla="*/ 173 w 173"/>
                    <a:gd name="T1" fmla="*/ 0 h 164"/>
                    <a:gd name="T2" fmla="*/ 155 w 173"/>
                    <a:gd name="T3" fmla="*/ 2 h 164"/>
                    <a:gd name="T4" fmla="*/ 137 w 173"/>
                    <a:gd name="T5" fmla="*/ 3 h 164"/>
                    <a:gd name="T6" fmla="*/ 121 w 173"/>
                    <a:gd name="T7" fmla="*/ 7 h 164"/>
                    <a:gd name="T8" fmla="*/ 106 w 173"/>
                    <a:gd name="T9" fmla="*/ 11 h 164"/>
                    <a:gd name="T10" fmla="*/ 90 w 173"/>
                    <a:gd name="T11" fmla="*/ 16 h 164"/>
                    <a:gd name="T12" fmla="*/ 75 w 173"/>
                    <a:gd name="T13" fmla="*/ 22 h 164"/>
                    <a:gd name="T14" fmla="*/ 62 w 173"/>
                    <a:gd name="T15" fmla="*/ 30 h 164"/>
                    <a:gd name="T16" fmla="*/ 50 w 173"/>
                    <a:gd name="T17" fmla="*/ 38 h 164"/>
                    <a:gd name="T18" fmla="*/ 41 w 173"/>
                    <a:gd name="T19" fmla="*/ 47 h 164"/>
                    <a:gd name="T20" fmla="*/ 31 w 173"/>
                    <a:gd name="T21" fmla="*/ 57 h 164"/>
                    <a:gd name="T22" fmla="*/ 21 w 173"/>
                    <a:gd name="T23" fmla="*/ 67 h 164"/>
                    <a:gd name="T24" fmla="*/ 13 w 173"/>
                    <a:gd name="T25" fmla="*/ 78 h 164"/>
                    <a:gd name="T26" fmla="*/ 8 w 173"/>
                    <a:gd name="T27" fmla="*/ 89 h 164"/>
                    <a:gd name="T28" fmla="*/ 5 w 173"/>
                    <a:gd name="T29" fmla="*/ 102 h 164"/>
                    <a:gd name="T30" fmla="*/ 2 w 173"/>
                    <a:gd name="T31" fmla="*/ 114 h 164"/>
                    <a:gd name="T32" fmla="*/ 0 w 173"/>
                    <a:gd name="T33" fmla="*/ 127 h 164"/>
                    <a:gd name="T34" fmla="*/ 3 w 173"/>
                    <a:gd name="T35" fmla="*/ 146 h 164"/>
                    <a:gd name="T36" fmla="*/ 8 w 173"/>
                    <a:gd name="T37" fmla="*/ 164 h 164"/>
                    <a:gd name="T38" fmla="*/ 18 w 173"/>
                    <a:gd name="T39" fmla="*/ 144 h 164"/>
                    <a:gd name="T40" fmla="*/ 31 w 173"/>
                    <a:gd name="T41" fmla="*/ 127 h 164"/>
                    <a:gd name="T42" fmla="*/ 49 w 173"/>
                    <a:gd name="T43" fmla="*/ 111 h 164"/>
                    <a:gd name="T44" fmla="*/ 70 w 173"/>
                    <a:gd name="T45" fmla="*/ 99 h 164"/>
                    <a:gd name="T46" fmla="*/ 93 w 173"/>
                    <a:gd name="T47" fmla="*/ 88 h 164"/>
                    <a:gd name="T48" fmla="*/ 117 w 173"/>
                    <a:gd name="T49" fmla="*/ 80 h 164"/>
                    <a:gd name="T50" fmla="*/ 144 w 173"/>
                    <a:gd name="T51" fmla="*/ 75 h 164"/>
                    <a:gd name="T52" fmla="*/ 158 w 173"/>
                    <a:gd name="T53" fmla="*/ 74 h 164"/>
                    <a:gd name="T54" fmla="*/ 173 w 173"/>
                    <a:gd name="T55" fmla="*/ 74 h 164"/>
                    <a:gd name="T56" fmla="*/ 173 w 173"/>
                    <a:gd name="T57" fmla="*/ 0 h 1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3" h="164">
                      <a:moveTo>
                        <a:pt x="173" y="0"/>
                      </a:moveTo>
                      <a:lnTo>
                        <a:pt x="155" y="2"/>
                      </a:lnTo>
                      <a:lnTo>
                        <a:pt x="137" y="3"/>
                      </a:lnTo>
                      <a:lnTo>
                        <a:pt x="121" y="7"/>
                      </a:lnTo>
                      <a:lnTo>
                        <a:pt x="106" y="11"/>
                      </a:lnTo>
                      <a:lnTo>
                        <a:pt x="90" y="16"/>
                      </a:lnTo>
                      <a:lnTo>
                        <a:pt x="75" y="22"/>
                      </a:lnTo>
                      <a:lnTo>
                        <a:pt x="62" y="30"/>
                      </a:lnTo>
                      <a:lnTo>
                        <a:pt x="50" y="38"/>
                      </a:lnTo>
                      <a:lnTo>
                        <a:pt x="41" y="47"/>
                      </a:lnTo>
                      <a:lnTo>
                        <a:pt x="31" y="57"/>
                      </a:lnTo>
                      <a:lnTo>
                        <a:pt x="21" y="67"/>
                      </a:lnTo>
                      <a:lnTo>
                        <a:pt x="13" y="78"/>
                      </a:lnTo>
                      <a:lnTo>
                        <a:pt x="8" y="89"/>
                      </a:lnTo>
                      <a:lnTo>
                        <a:pt x="5" y="102"/>
                      </a:lnTo>
                      <a:lnTo>
                        <a:pt x="2" y="114"/>
                      </a:lnTo>
                      <a:lnTo>
                        <a:pt x="0" y="127"/>
                      </a:lnTo>
                      <a:lnTo>
                        <a:pt x="3" y="146"/>
                      </a:lnTo>
                      <a:lnTo>
                        <a:pt x="8" y="164"/>
                      </a:lnTo>
                      <a:lnTo>
                        <a:pt x="18" y="144"/>
                      </a:lnTo>
                      <a:lnTo>
                        <a:pt x="31" y="127"/>
                      </a:lnTo>
                      <a:lnTo>
                        <a:pt x="49" y="111"/>
                      </a:lnTo>
                      <a:lnTo>
                        <a:pt x="70" y="99"/>
                      </a:lnTo>
                      <a:lnTo>
                        <a:pt x="93" y="88"/>
                      </a:lnTo>
                      <a:lnTo>
                        <a:pt x="117" y="80"/>
                      </a:lnTo>
                      <a:lnTo>
                        <a:pt x="144" y="75"/>
                      </a:lnTo>
                      <a:lnTo>
                        <a:pt x="158" y="74"/>
                      </a:lnTo>
                      <a:lnTo>
                        <a:pt x="173" y="74"/>
                      </a:lnTo>
                      <a:lnTo>
                        <a:pt x="173"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75"/>
                <p:cNvSpPr>
                  <a:spLocks/>
                </p:cNvSpPr>
                <p:nvPr/>
              </p:nvSpPr>
              <p:spPr bwMode="auto">
                <a:xfrm>
                  <a:off x="3516" y="2470"/>
                  <a:ext cx="8" cy="37"/>
                </a:xfrm>
                <a:custGeom>
                  <a:avLst/>
                  <a:gdLst>
                    <a:gd name="T0" fmla="*/ 0 w 8"/>
                    <a:gd name="T1" fmla="*/ 0 h 37"/>
                    <a:gd name="T2" fmla="*/ 3 w 8"/>
                    <a:gd name="T3" fmla="*/ 19 h 37"/>
                    <a:gd name="T4" fmla="*/ 8 w 8"/>
                    <a:gd name="T5" fmla="*/ 37 h 37"/>
                    <a:gd name="T6" fmla="*/ 0 60000 65536"/>
                    <a:gd name="T7" fmla="*/ 0 60000 65536"/>
                    <a:gd name="T8" fmla="*/ 0 60000 65536"/>
                  </a:gdLst>
                  <a:ahLst/>
                  <a:cxnLst>
                    <a:cxn ang="T6">
                      <a:pos x="T0" y="T1"/>
                    </a:cxn>
                    <a:cxn ang="T7">
                      <a:pos x="T2" y="T3"/>
                    </a:cxn>
                    <a:cxn ang="T8">
                      <a:pos x="T4" y="T5"/>
                    </a:cxn>
                  </a:cxnLst>
                  <a:rect l="0" t="0" r="r" b="b"/>
                  <a:pathLst>
                    <a:path w="8" h="37">
                      <a:moveTo>
                        <a:pt x="0" y="0"/>
                      </a:moveTo>
                      <a:lnTo>
                        <a:pt x="3" y="19"/>
                      </a:lnTo>
                      <a:lnTo>
                        <a:pt x="8" y="37"/>
                      </a:lnTo>
                    </a:path>
                  </a:pathLst>
                </a:custGeom>
                <a:noFill/>
                <a:ln w="31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76"/>
                <p:cNvSpPr>
                  <a:spLocks/>
                </p:cNvSpPr>
                <p:nvPr/>
              </p:nvSpPr>
              <p:spPr bwMode="auto">
                <a:xfrm>
                  <a:off x="3746" y="2311"/>
                  <a:ext cx="171" cy="356"/>
                </a:xfrm>
                <a:custGeom>
                  <a:avLst/>
                  <a:gdLst>
                    <a:gd name="T0" fmla="*/ 0 w 171"/>
                    <a:gd name="T1" fmla="*/ 356 h 356"/>
                    <a:gd name="T2" fmla="*/ 18 w 171"/>
                    <a:gd name="T3" fmla="*/ 354 h 356"/>
                    <a:gd name="T4" fmla="*/ 34 w 171"/>
                    <a:gd name="T5" fmla="*/ 352 h 356"/>
                    <a:gd name="T6" fmla="*/ 51 w 171"/>
                    <a:gd name="T7" fmla="*/ 349 h 356"/>
                    <a:gd name="T8" fmla="*/ 67 w 171"/>
                    <a:gd name="T9" fmla="*/ 345 h 356"/>
                    <a:gd name="T10" fmla="*/ 82 w 171"/>
                    <a:gd name="T11" fmla="*/ 340 h 356"/>
                    <a:gd name="T12" fmla="*/ 96 w 171"/>
                    <a:gd name="T13" fmla="*/ 334 h 356"/>
                    <a:gd name="T14" fmla="*/ 109 w 171"/>
                    <a:gd name="T15" fmla="*/ 326 h 356"/>
                    <a:gd name="T16" fmla="*/ 121 w 171"/>
                    <a:gd name="T17" fmla="*/ 318 h 356"/>
                    <a:gd name="T18" fmla="*/ 132 w 171"/>
                    <a:gd name="T19" fmla="*/ 309 h 356"/>
                    <a:gd name="T20" fmla="*/ 142 w 171"/>
                    <a:gd name="T21" fmla="*/ 299 h 356"/>
                    <a:gd name="T22" fmla="*/ 152 w 171"/>
                    <a:gd name="T23" fmla="*/ 288 h 356"/>
                    <a:gd name="T24" fmla="*/ 158 w 171"/>
                    <a:gd name="T25" fmla="*/ 278 h 356"/>
                    <a:gd name="T26" fmla="*/ 165 w 171"/>
                    <a:gd name="T27" fmla="*/ 267 h 356"/>
                    <a:gd name="T28" fmla="*/ 168 w 171"/>
                    <a:gd name="T29" fmla="*/ 254 h 356"/>
                    <a:gd name="T30" fmla="*/ 170 w 171"/>
                    <a:gd name="T31" fmla="*/ 242 h 356"/>
                    <a:gd name="T32" fmla="*/ 171 w 171"/>
                    <a:gd name="T33" fmla="*/ 229 h 356"/>
                    <a:gd name="T34" fmla="*/ 171 w 171"/>
                    <a:gd name="T35" fmla="*/ 156 h 356"/>
                    <a:gd name="T36" fmla="*/ 170 w 171"/>
                    <a:gd name="T37" fmla="*/ 135 h 356"/>
                    <a:gd name="T38" fmla="*/ 163 w 171"/>
                    <a:gd name="T39" fmla="*/ 117 h 356"/>
                    <a:gd name="T40" fmla="*/ 153 w 171"/>
                    <a:gd name="T41" fmla="*/ 99 h 356"/>
                    <a:gd name="T42" fmla="*/ 140 w 171"/>
                    <a:gd name="T43" fmla="*/ 82 h 356"/>
                    <a:gd name="T44" fmla="*/ 124 w 171"/>
                    <a:gd name="T45" fmla="*/ 67 h 356"/>
                    <a:gd name="T46" fmla="*/ 104 w 171"/>
                    <a:gd name="T47" fmla="*/ 54 h 356"/>
                    <a:gd name="T48" fmla="*/ 82 w 171"/>
                    <a:gd name="T49" fmla="*/ 45 h 356"/>
                    <a:gd name="T50" fmla="*/ 57 w 171"/>
                    <a:gd name="T51" fmla="*/ 35 h 356"/>
                    <a:gd name="T52" fmla="*/ 57 w 171"/>
                    <a:gd name="T53" fmla="*/ 0 h 356"/>
                    <a:gd name="T54" fmla="*/ 0 w 171"/>
                    <a:gd name="T55" fmla="*/ 65 h 356"/>
                    <a:gd name="T56" fmla="*/ 57 w 171"/>
                    <a:gd name="T57" fmla="*/ 145 h 356"/>
                    <a:gd name="T58" fmla="*/ 57 w 171"/>
                    <a:gd name="T59" fmla="*/ 109 h 356"/>
                    <a:gd name="T60" fmla="*/ 77 w 171"/>
                    <a:gd name="T61" fmla="*/ 114 h 356"/>
                    <a:gd name="T62" fmla="*/ 93 w 171"/>
                    <a:gd name="T63" fmla="*/ 121 h 356"/>
                    <a:gd name="T64" fmla="*/ 109 w 171"/>
                    <a:gd name="T65" fmla="*/ 131 h 356"/>
                    <a:gd name="T66" fmla="*/ 124 w 171"/>
                    <a:gd name="T67" fmla="*/ 140 h 356"/>
                    <a:gd name="T68" fmla="*/ 137 w 171"/>
                    <a:gd name="T69" fmla="*/ 153 h 356"/>
                    <a:gd name="T70" fmla="*/ 148 w 171"/>
                    <a:gd name="T71" fmla="*/ 165 h 356"/>
                    <a:gd name="T72" fmla="*/ 157 w 171"/>
                    <a:gd name="T73" fmla="*/ 178 h 356"/>
                    <a:gd name="T74" fmla="*/ 165 w 171"/>
                    <a:gd name="T75" fmla="*/ 192 h 356"/>
                    <a:gd name="T76" fmla="*/ 155 w 171"/>
                    <a:gd name="T77" fmla="*/ 212 h 356"/>
                    <a:gd name="T78" fmla="*/ 140 w 171"/>
                    <a:gd name="T79" fmla="*/ 229 h 356"/>
                    <a:gd name="T80" fmla="*/ 122 w 171"/>
                    <a:gd name="T81" fmla="*/ 245 h 356"/>
                    <a:gd name="T82" fmla="*/ 103 w 171"/>
                    <a:gd name="T83" fmla="*/ 257 h 356"/>
                    <a:gd name="T84" fmla="*/ 80 w 171"/>
                    <a:gd name="T85" fmla="*/ 268 h 356"/>
                    <a:gd name="T86" fmla="*/ 54 w 171"/>
                    <a:gd name="T87" fmla="*/ 276 h 356"/>
                    <a:gd name="T88" fmla="*/ 28 w 171"/>
                    <a:gd name="T89" fmla="*/ 281 h 356"/>
                    <a:gd name="T90" fmla="*/ 15 w 171"/>
                    <a:gd name="T91" fmla="*/ 282 h 356"/>
                    <a:gd name="T92" fmla="*/ 0 w 171"/>
                    <a:gd name="T93" fmla="*/ 282 h 356"/>
                    <a:gd name="T94" fmla="*/ 0 w 171"/>
                    <a:gd name="T95" fmla="*/ 356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1" h="356">
                      <a:moveTo>
                        <a:pt x="0" y="356"/>
                      </a:moveTo>
                      <a:lnTo>
                        <a:pt x="18" y="354"/>
                      </a:lnTo>
                      <a:lnTo>
                        <a:pt x="34" y="352"/>
                      </a:lnTo>
                      <a:lnTo>
                        <a:pt x="51" y="349"/>
                      </a:lnTo>
                      <a:lnTo>
                        <a:pt x="67" y="345"/>
                      </a:lnTo>
                      <a:lnTo>
                        <a:pt x="82" y="340"/>
                      </a:lnTo>
                      <a:lnTo>
                        <a:pt x="96" y="334"/>
                      </a:lnTo>
                      <a:lnTo>
                        <a:pt x="109" y="326"/>
                      </a:lnTo>
                      <a:lnTo>
                        <a:pt x="121" y="318"/>
                      </a:lnTo>
                      <a:lnTo>
                        <a:pt x="132" y="309"/>
                      </a:lnTo>
                      <a:lnTo>
                        <a:pt x="142" y="299"/>
                      </a:lnTo>
                      <a:lnTo>
                        <a:pt x="152" y="288"/>
                      </a:lnTo>
                      <a:lnTo>
                        <a:pt x="158" y="278"/>
                      </a:lnTo>
                      <a:lnTo>
                        <a:pt x="165" y="267"/>
                      </a:lnTo>
                      <a:lnTo>
                        <a:pt x="168" y="254"/>
                      </a:lnTo>
                      <a:lnTo>
                        <a:pt x="170" y="242"/>
                      </a:lnTo>
                      <a:lnTo>
                        <a:pt x="171" y="229"/>
                      </a:lnTo>
                      <a:lnTo>
                        <a:pt x="171" y="156"/>
                      </a:lnTo>
                      <a:lnTo>
                        <a:pt x="170" y="135"/>
                      </a:lnTo>
                      <a:lnTo>
                        <a:pt x="163" y="117"/>
                      </a:lnTo>
                      <a:lnTo>
                        <a:pt x="153" y="99"/>
                      </a:lnTo>
                      <a:lnTo>
                        <a:pt x="140" y="82"/>
                      </a:lnTo>
                      <a:lnTo>
                        <a:pt x="124" y="67"/>
                      </a:lnTo>
                      <a:lnTo>
                        <a:pt x="104" y="54"/>
                      </a:lnTo>
                      <a:lnTo>
                        <a:pt x="82" y="45"/>
                      </a:lnTo>
                      <a:lnTo>
                        <a:pt x="57" y="35"/>
                      </a:lnTo>
                      <a:lnTo>
                        <a:pt x="57" y="0"/>
                      </a:lnTo>
                      <a:lnTo>
                        <a:pt x="0" y="65"/>
                      </a:lnTo>
                      <a:lnTo>
                        <a:pt x="57" y="145"/>
                      </a:lnTo>
                      <a:lnTo>
                        <a:pt x="57" y="109"/>
                      </a:lnTo>
                      <a:lnTo>
                        <a:pt x="77" y="114"/>
                      </a:lnTo>
                      <a:lnTo>
                        <a:pt x="93" y="121"/>
                      </a:lnTo>
                      <a:lnTo>
                        <a:pt x="109" y="131"/>
                      </a:lnTo>
                      <a:lnTo>
                        <a:pt x="124" y="140"/>
                      </a:lnTo>
                      <a:lnTo>
                        <a:pt x="137" y="153"/>
                      </a:lnTo>
                      <a:lnTo>
                        <a:pt x="148" y="165"/>
                      </a:lnTo>
                      <a:lnTo>
                        <a:pt x="157" y="178"/>
                      </a:lnTo>
                      <a:lnTo>
                        <a:pt x="165" y="192"/>
                      </a:lnTo>
                      <a:lnTo>
                        <a:pt x="155" y="212"/>
                      </a:lnTo>
                      <a:lnTo>
                        <a:pt x="140" y="229"/>
                      </a:lnTo>
                      <a:lnTo>
                        <a:pt x="122" y="245"/>
                      </a:lnTo>
                      <a:lnTo>
                        <a:pt x="103" y="257"/>
                      </a:lnTo>
                      <a:lnTo>
                        <a:pt x="80" y="268"/>
                      </a:lnTo>
                      <a:lnTo>
                        <a:pt x="54" y="276"/>
                      </a:lnTo>
                      <a:lnTo>
                        <a:pt x="28" y="281"/>
                      </a:lnTo>
                      <a:lnTo>
                        <a:pt x="15" y="282"/>
                      </a:lnTo>
                      <a:lnTo>
                        <a:pt x="0" y="282"/>
                      </a:lnTo>
                      <a:lnTo>
                        <a:pt x="0" y="356"/>
                      </a:lnTo>
                      <a:close/>
                    </a:path>
                  </a:pathLst>
                </a:custGeom>
                <a:solidFill>
                  <a:srgbClr val="FF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77"/>
                <p:cNvSpPr>
                  <a:spLocks/>
                </p:cNvSpPr>
                <p:nvPr/>
              </p:nvSpPr>
              <p:spPr bwMode="auto">
                <a:xfrm>
                  <a:off x="3746" y="2503"/>
                  <a:ext cx="171" cy="164"/>
                </a:xfrm>
                <a:custGeom>
                  <a:avLst/>
                  <a:gdLst>
                    <a:gd name="T0" fmla="*/ 0 w 171"/>
                    <a:gd name="T1" fmla="*/ 164 h 164"/>
                    <a:gd name="T2" fmla="*/ 18 w 171"/>
                    <a:gd name="T3" fmla="*/ 162 h 164"/>
                    <a:gd name="T4" fmla="*/ 34 w 171"/>
                    <a:gd name="T5" fmla="*/ 160 h 164"/>
                    <a:gd name="T6" fmla="*/ 51 w 171"/>
                    <a:gd name="T7" fmla="*/ 157 h 164"/>
                    <a:gd name="T8" fmla="*/ 67 w 171"/>
                    <a:gd name="T9" fmla="*/ 153 h 164"/>
                    <a:gd name="T10" fmla="*/ 82 w 171"/>
                    <a:gd name="T11" fmla="*/ 148 h 164"/>
                    <a:gd name="T12" fmla="*/ 96 w 171"/>
                    <a:gd name="T13" fmla="*/ 142 h 164"/>
                    <a:gd name="T14" fmla="*/ 109 w 171"/>
                    <a:gd name="T15" fmla="*/ 134 h 164"/>
                    <a:gd name="T16" fmla="*/ 121 w 171"/>
                    <a:gd name="T17" fmla="*/ 126 h 164"/>
                    <a:gd name="T18" fmla="*/ 132 w 171"/>
                    <a:gd name="T19" fmla="*/ 117 h 164"/>
                    <a:gd name="T20" fmla="*/ 142 w 171"/>
                    <a:gd name="T21" fmla="*/ 107 h 164"/>
                    <a:gd name="T22" fmla="*/ 152 w 171"/>
                    <a:gd name="T23" fmla="*/ 96 h 164"/>
                    <a:gd name="T24" fmla="*/ 158 w 171"/>
                    <a:gd name="T25" fmla="*/ 86 h 164"/>
                    <a:gd name="T26" fmla="*/ 165 w 171"/>
                    <a:gd name="T27" fmla="*/ 75 h 164"/>
                    <a:gd name="T28" fmla="*/ 168 w 171"/>
                    <a:gd name="T29" fmla="*/ 62 h 164"/>
                    <a:gd name="T30" fmla="*/ 170 w 171"/>
                    <a:gd name="T31" fmla="*/ 50 h 164"/>
                    <a:gd name="T32" fmla="*/ 171 w 171"/>
                    <a:gd name="T33" fmla="*/ 37 h 164"/>
                    <a:gd name="T34" fmla="*/ 170 w 171"/>
                    <a:gd name="T35" fmla="*/ 18 h 164"/>
                    <a:gd name="T36" fmla="*/ 165 w 171"/>
                    <a:gd name="T37" fmla="*/ 0 h 164"/>
                    <a:gd name="T38" fmla="*/ 155 w 171"/>
                    <a:gd name="T39" fmla="*/ 20 h 164"/>
                    <a:gd name="T40" fmla="*/ 140 w 171"/>
                    <a:gd name="T41" fmla="*/ 37 h 164"/>
                    <a:gd name="T42" fmla="*/ 122 w 171"/>
                    <a:gd name="T43" fmla="*/ 53 h 164"/>
                    <a:gd name="T44" fmla="*/ 103 w 171"/>
                    <a:gd name="T45" fmla="*/ 65 h 164"/>
                    <a:gd name="T46" fmla="*/ 80 w 171"/>
                    <a:gd name="T47" fmla="*/ 76 h 164"/>
                    <a:gd name="T48" fmla="*/ 54 w 171"/>
                    <a:gd name="T49" fmla="*/ 84 h 164"/>
                    <a:gd name="T50" fmla="*/ 28 w 171"/>
                    <a:gd name="T51" fmla="*/ 89 h 164"/>
                    <a:gd name="T52" fmla="*/ 15 w 171"/>
                    <a:gd name="T53" fmla="*/ 90 h 164"/>
                    <a:gd name="T54" fmla="*/ 0 w 171"/>
                    <a:gd name="T55" fmla="*/ 90 h 164"/>
                    <a:gd name="T56" fmla="*/ 0 w 171"/>
                    <a:gd name="T57" fmla="*/ 164 h 1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1" h="164">
                      <a:moveTo>
                        <a:pt x="0" y="164"/>
                      </a:moveTo>
                      <a:lnTo>
                        <a:pt x="18" y="162"/>
                      </a:lnTo>
                      <a:lnTo>
                        <a:pt x="34" y="160"/>
                      </a:lnTo>
                      <a:lnTo>
                        <a:pt x="51" y="157"/>
                      </a:lnTo>
                      <a:lnTo>
                        <a:pt x="67" y="153"/>
                      </a:lnTo>
                      <a:lnTo>
                        <a:pt x="82" y="148"/>
                      </a:lnTo>
                      <a:lnTo>
                        <a:pt x="96" y="142"/>
                      </a:lnTo>
                      <a:lnTo>
                        <a:pt x="109" y="134"/>
                      </a:lnTo>
                      <a:lnTo>
                        <a:pt x="121" y="126"/>
                      </a:lnTo>
                      <a:lnTo>
                        <a:pt x="132" y="117"/>
                      </a:lnTo>
                      <a:lnTo>
                        <a:pt x="142" y="107"/>
                      </a:lnTo>
                      <a:lnTo>
                        <a:pt x="152" y="96"/>
                      </a:lnTo>
                      <a:lnTo>
                        <a:pt x="158" y="86"/>
                      </a:lnTo>
                      <a:lnTo>
                        <a:pt x="165" y="75"/>
                      </a:lnTo>
                      <a:lnTo>
                        <a:pt x="168" y="62"/>
                      </a:lnTo>
                      <a:lnTo>
                        <a:pt x="170" y="50"/>
                      </a:lnTo>
                      <a:lnTo>
                        <a:pt x="171" y="37"/>
                      </a:lnTo>
                      <a:lnTo>
                        <a:pt x="170" y="18"/>
                      </a:lnTo>
                      <a:lnTo>
                        <a:pt x="165" y="0"/>
                      </a:lnTo>
                      <a:lnTo>
                        <a:pt x="155" y="20"/>
                      </a:lnTo>
                      <a:lnTo>
                        <a:pt x="140" y="37"/>
                      </a:lnTo>
                      <a:lnTo>
                        <a:pt x="122" y="53"/>
                      </a:lnTo>
                      <a:lnTo>
                        <a:pt x="103" y="65"/>
                      </a:lnTo>
                      <a:lnTo>
                        <a:pt x="80" y="76"/>
                      </a:lnTo>
                      <a:lnTo>
                        <a:pt x="54" y="84"/>
                      </a:lnTo>
                      <a:lnTo>
                        <a:pt x="28" y="89"/>
                      </a:lnTo>
                      <a:lnTo>
                        <a:pt x="15" y="90"/>
                      </a:lnTo>
                      <a:lnTo>
                        <a:pt x="0" y="90"/>
                      </a:lnTo>
                      <a:lnTo>
                        <a:pt x="0" y="16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78"/>
                <p:cNvSpPr>
                  <a:spLocks/>
                </p:cNvSpPr>
                <p:nvPr/>
              </p:nvSpPr>
              <p:spPr bwMode="auto">
                <a:xfrm>
                  <a:off x="3746" y="2311"/>
                  <a:ext cx="171" cy="356"/>
                </a:xfrm>
                <a:custGeom>
                  <a:avLst/>
                  <a:gdLst>
                    <a:gd name="T0" fmla="*/ 0 w 171"/>
                    <a:gd name="T1" fmla="*/ 356 h 356"/>
                    <a:gd name="T2" fmla="*/ 18 w 171"/>
                    <a:gd name="T3" fmla="*/ 354 h 356"/>
                    <a:gd name="T4" fmla="*/ 34 w 171"/>
                    <a:gd name="T5" fmla="*/ 352 h 356"/>
                    <a:gd name="T6" fmla="*/ 51 w 171"/>
                    <a:gd name="T7" fmla="*/ 349 h 356"/>
                    <a:gd name="T8" fmla="*/ 67 w 171"/>
                    <a:gd name="T9" fmla="*/ 345 h 356"/>
                    <a:gd name="T10" fmla="*/ 82 w 171"/>
                    <a:gd name="T11" fmla="*/ 340 h 356"/>
                    <a:gd name="T12" fmla="*/ 96 w 171"/>
                    <a:gd name="T13" fmla="*/ 334 h 356"/>
                    <a:gd name="T14" fmla="*/ 109 w 171"/>
                    <a:gd name="T15" fmla="*/ 326 h 356"/>
                    <a:gd name="T16" fmla="*/ 121 w 171"/>
                    <a:gd name="T17" fmla="*/ 318 h 356"/>
                    <a:gd name="T18" fmla="*/ 132 w 171"/>
                    <a:gd name="T19" fmla="*/ 309 h 356"/>
                    <a:gd name="T20" fmla="*/ 142 w 171"/>
                    <a:gd name="T21" fmla="*/ 299 h 356"/>
                    <a:gd name="T22" fmla="*/ 152 w 171"/>
                    <a:gd name="T23" fmla="*/ 288 h 356"/>
                    <a:gd name="T24" fmla="*/ 158 w 171"/>
                    <a:gd name="T25" fmla="*/ 278 h 356"/>
                    <a:gd name="T26" fmla="*/ 165 w 171"/>
                    <a:gd name="T27" fmla="*/ 267 h 356"/>
                    <a:gd name="T28" fmla="*/ 168 w 171"/>
                    <a:gd name="T29" fmla="*/ 254 h 356"/>
                    <a:gd name="T30" fmla="*/ 170 w 171"/>
                    <a:gd name="T31" fmla="*/ 242 h 356"/>
                    <a:gd name="T32" fmla="*/ 171 w 171"/>
                    <a:gd name="T33" fmla="*/ 229 h 356"/>
                    <a:gd name="T34" fmla="*/ 171 w 171"/>
                    <a:gd name="T35" fmla="*/ 156 h 356"/>
                    <a:gd name="T36" fmla="*/ 170 w 171"/>
                    <a:gd name="T37" fmla="*/ 135 h 356"/>
                    <a:gd name="T38" fmla="*/ 163 w 171"/>
                    <a:gd name="T39" fmla="*/ 117 h 356"/>
                    <a:gd name="T40" fmla="*/ 153 w 171"/>
                    <a:gd name="T41" fmla="*/ 99 h 356"/>
                    <a:gd name="T42" fmla="*/ 140 w 171"/>
                    <a:gd name="T43" fmla="*/ 82 h 356"/>
                    <a:gd name="T44" fmla="*/ 124 w 171"/>
                    <a:gd name="T45" fmla="*/ 67 h 356"/>
                    <a:gd name="T46" fmla="*/ 104 w 171"/>
                    <a:gd name="T47" fmla="*/ 54 h 356"/>
                    <a:gd name="T48" fmla="*/ 82 w 171"/>
                    <a:gd name="T49" fmla="*/ 45 h 356"/>
                    <a:gd name="T50" fmla="*/ 57 w 171"/>
                    <a:gd name="T51" fmla="*/ 35 h 356"/>
                    <a:gd name="T52" fmla="*/ 57 w 171"/>
                    <a:gd name="T53" fmla="*/ 0 h 356"/>
                    <a:gd name="T54" fmla="*/ 0 w 171"/>
                    <a:gd name="T55" fmla="*/ 65 h 356"/>
                    <a:gd name="T56" fmla="*/ 57 w 171"/>
                    <a:gd name="T57" fmla="*/ 145 h 356"/>
                    <a:gd name="T58" fmla="*/ 57 w 171"/>
                    <a:gd name="T59" fmla="*/ 109 h 356"/>
                    <a:gd name="T60" fmla="*/ 77 w 171"/>
                    <a:gd name="T61" fmla="*/ 114 h 356"/>
                    <a:gd name="T62" fmla="*/ 93 w 171"/>
                    <a:gd name="T63" fmla="*/ 121 h 356"/>
                    <a:gd name="T64" fmla="*/ 109 w 171"/>
                    <a:gd name="T65" fmla="*/ 131 h 356"/>
                    <a:gd name="T66" fmla="*/ 124 w 171"/>
                    <a:gd name="T67" fmla="*/ 140 h 356"/>
                    <a:gd name="T68" fmla="*/ 137 w 171"/>
                    <a:gd name="T69" fmla="*/ 153 h 356"/>
                    <a:gd name="T70" fmla="*/ 148 w 171"/>
                    <a:gd name="T71" fmla="*/ 165 h 356"/>
                    <a:gd name="T72" fmla="*/ 157 w 171"/>
                    <a:gd name="T73" fmla="*/ 178 h 356"/>
                    <a:gd name="T74" fmla="*/ 165 w 171"/>
                    <a:gd name="T75" fmla="*/ 192 h 356"/>
                    <a:gd name="T76" fmla="*/ 155 w 171"/>
                    <a:gd name="T77" fmla="*/ 212 h 356"/>
                    <a:gd name="T78" fmla="*/ 140 w 171"/>
                    <a:gd name="T79" fmla="*/ 229 h 356"/>
                    <a:gd name="T80" fmla="*/ 122 w 171"/>
                    <a:gd name="T81" fmla="*/ 245 h 356"/>
                    <a:gd name="T82" fmla="*/ 103 w 171"/>
                    <a:gd name="T83" fmla="*/ 257 h 356"/>
                    <a:gd name="T84" fmla="*/ 80 w 171"/>
                    <a:gd name="T85" fmla="*/ 268 h 356"/>
                    <a:gd name="T86" fmla="*/ 54 w 171"/>
                    <a:gd name="T87" fmla="*/ 276 h 356"/>
                    <a:gd name="T88" fmla="*/ 28 w 171"/>
                    <a:gd name="T89" fmla="*/ 281 h 356"/>
                    <a:gd name="T90" fmla="*/ 15 w 171"/>
                    <a:gd name="T91" fmla="*/ 282 h 356"/>
                    <a:gd name="T92" fmla="*/ 0 w 171"/>
                    <a:gd name="T93" fmla="*/ 282 h 356"/>
                    <a:gd name="T94" fmla="*/ 0 w 171"/>
                    <a:gd name="T95" fmla="*/ 356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1" h="356">
                      <a:moveTo>
                        <a:pt x="0" y="356"/>
                      </a:moveTo>
                      <a:lnTo>
                        <a:pt x="18" y="354"/>
                      </a:lnTo>
                      <a:lnTo>
                        <a:pt x="34" y="352"/>
                      </a:lnTo>
                      <a:lnTo>
                        <a:pt x="51" y="349"/>
                      </a:lnTo>
                      <a:lnTo>
                        <a:pt x="67" y="345"/>
                      </a:lnTo>
                      <a:lnTo>
                        <a:pt x="82" y="340"/>
                      </a:lnTo>
                      <a:lnTo>
                        <a:pt x="96" y="334"/>
                      </a:lnTo>
                      <a:lnTo>
                        <a:pt x="109" y="326"/>
                      </a:lnTo>
                      <a:lnTo>
                        <a:pt x="121" y="318"/>
                      </a:lnTo>
                      <a:lnTo>
                        <a:pt x="132" y="309"/>
                      </a:lnTo>
                      <a:lnTo>
                        <a:pt x="142" y="299"/>
                      </a:lnTo>
                      <a:lnTo>
                        <a:pt x="152" y="288"/>
                      </a:lnTo>
                      <a:lnTo>
                        <a:pt x="158" y="278"/>
                      </a:lnTo>
                      <a:lnTo>
                        <a:pt x="165" y="267"/>
                      </a:lnTo>
                      <a:lnTo>
                        <a:pt x="168" y="254"/>
                      </a:lnTo>
                      <a:lnTo>
                        <a:pt x="170" y="242"/>
                      </a:lnTo>
                      <a:lnTo>
                        <a:pt x="171" y="229"/>
                      </a:lnTo>
                      <a:lnTo>
                        <a:pt x="171" y="156"/>
                      </a:lnTo>
                      <a:lnTo>
                        <a:pt x="170" y="135"/>
                      </a:lnTo>
                      <a:lnTo>
                        <a:pt x="163" y="117"/>
                      </a:lnTo>
                      <a:lnTo>
                        <a:pt x="153" y="99"/>
                      </a:lnTo>
                      <a:lnTo>
                        <a:pt x="140" y="82"/>
                      </a:lnTo>
                      <a:lnTo>
                        <a:pt x="124" y="67"/>
                      </a:lnTo>
                      <a:lnTo>
                        <a:pt x="104" y="54"/>
                      </a:lnTo>
                      <a:lnTo>
                        <a:pt x="82" y="45"/>
                      </a:lnTo>
                      <a:lnTo>
                        <a:pt x="57" y="35"/>
                      </a:lnTo>
                      <a:lnTo>
                        <a:pt x="57" y="0"/>
                      </a:lnTo>
                      <a:lnTo>
                        <a:pt x="0" y="65"/>
                      </a:lnTo>
                      <a:lnTo>
                        <a:pt x="57" y="145"/>
                      </a:lnTo>
                      <a:lnTo>
                        <a:pt x="57" y="109"/>
                      </a:lnTo>
                      <a:lnTo>
                        <a:pt x="77" y="114"/>
                      </a:lnTo>
                      <a:lnTo>
                        <a:pt x="93" y="121"/>
                      </a:lnTo>
                      <a:lnTo>
                        <a:pt x="109" y="131"/>
                      </a:lnTo>
                      <a:lnTo>
                        <a:pt x="124" y="140"/>
                      </a:lnTo>
                      <a:lnTo>
                        <a:pt x="137" y="153"/>
                      </a:lnTo>
                      <a:lnTo>
                        <a:pt x="148" y="165"/>
                      </a:lnTo>
                      <a:lnTo>
                        <a:pt x="157" y="178"/>
                      </a:lnTo>
                      <a:lnTo>
                        <a:pt x="165" y="192"/>
                      </a:lnTo>
                      <a:lnTo>
                        <a:pt x="155" y="212"/>
                      </a:lnTo>
                      <a:lnTo>
                        <a:pt x="140" y="229"/>
                      </a:lnTo>
                      <a:lnTo>
                        <a:pt x="122" y="245"/>
                      </a:lnTo>
                      <a:lnTo>
                        <a:pt x="103" y="257"/>
                      </a:lnTo>
                      <a:lnTo>
                        <a:pt x="80" y="268"/>
                      </a:lnTo>
                      <a:lnTo>
                        <a:pt x="54" y="276"/>
                      </a:lnTo>
                      <a:lnTo>
                        <a:pt x="28" y="281"/>
                      </a:lnTo>
                      <a:lnTo>
                        <a:pt x="15" y="282"/>
                      </a:lnTo>
                      <a:lnTo>
                        <a:pt x="0" y="282"/>
                      </a:lnTo>
                      <a:lnTo>
                        <a:pt x="0" y="356"/>
                      </a:lnTo>
                    </a:path>
                  </a:pathLst>
                </a:custGeom>
                <a:noFill/>
                <a:ln w="31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79"/>
                <p:cNvSpPr>
                  <a:spLocks/>
                </p:cNvSpPr>
                <p:nvPr/>
              </p:nvSpPr>
              <p:spPr bwMode="auto">
                <a:xfrm>
                  <a:off x="3911" y="2503"/>
                  <a:ext cx="6" cy="37"/>
                </a:xfrm>
                <a:custGeom>
                  <a:avLst/>
                  <a:gdLst>
                    <a:gd name="T0" fmla="*/ 6 w 6"/>
                    <a:gd name="T1" fmla="*/ 37 h 37"/>
                    <a:gd name="T2" fmla="*/ 5 w 6"/>
                    <a:gd name="T3" fmla="*/ 18 h 37"/>
                    <a:gd name="T4" fmla="*/ 0 w 6"/>
                    <a:gd name="T5" fmla="*/ 0 h 37"/>
                    <a:gd name="T6" fmla="*/ 0 60000 65536"/>
                    <a:gd name="T7" fmla="*/ 0 60000 65536"/>
                    <a:gd name="T8" fmla="*/ 0 60000 65536"/>
                  </a:gdLst>
                  <a:ahLst/>
                  <a:cxnLst>
                    <a:cxn ang="T6">
                      <a:pos x="T0" y="T1"/>
                    </a:cxn>
                    <a:cxn ang="T7">
                      <a:pos x="T2" y="T3"/>
                    </a:cxn>
                    <a:cxn ang="T8">
                      <a:pos x="T4" y="T5"/>
                    </a:cxn>
                  </a:cxnLst>
                  <a:rect l="0" t="0" r="r" b="b"/>
                  <a:pathLst>
                    <a:path w="6" h="37">
                      <a:moveTo>
                        <a:pt x="6" y="37"/>
                      </a:moveTo>
                      <a:lnTo>
                        <a:pt x="5" y="18"/>
                      </a:lnTo>
                      <a:lnTo>
                        <a:pt x="0" y="0"/>
                      </a:lnTo>
                    </a:path>
                  </a:pathLst>
                </a:custGeom>
                <a:noFill/>
                <a:ln w="31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5" name="Group 80"/>
              <p:cNvGrpSpPr>
                <a:grpSpLocks/>
              </p:cNvGrpSpPr>
              <p:nvPr/>
            </p:nvGrpSpPr>
            <p:grpSpPr bwMode="auto">
              <a:xfrm>
                <a:off x="3072" y="1584"/>
                <a:ext cx="288" cy="240"/>
                <a:chOff x="3516" y="2311"/>
                <a:chExt cx="401" cy="388"/>
              </a:xfrm>
            </p:grpSpPr>
            <p:sp>
              <p:nvSpPr>
                <p:cNvPr id="127" name="Freeform 81"/>
                <p:cNvSpPr>
                  <a:spLocks/>
                </p:cNvSpPr>
                <p:nvPr/>
              </p:nvSpPr>
              <p:spPr bwMode="auto">
                <a:xfrm>
                  <a:off x="3516" y="2343"/>
                  <a:ext cx="173" cy="356"/>
                </a:xfrm>
                <a:custGeom>
                  <a:avLst/>
                  <a:gdLst>
                    <a:gd name="T0" fmla="*/ 173 w 173"/>
                    <a:gd name="T1" fmla="*/ 0 h 356"/>
                    <a:gd name="T2" fmla="*/ 155 w 173"/>
                    <a:gd name="T3" fmla="*/ 2 h 356"/>
                    <a:gd name="T4" fmla="*/ 137 w 173"/>
                    <a:gd name="T5" fmla="*/ 3 h 356"/>
                    <a:gd name="T6" fmla="*/ 121 w 173"/>
                    <a:gd name="T7" fmla="*/ 7 h 356"/>
                    <a:gd name="T8" fmla="*/ 106 w 173"/>
                    <a:gd name="T9" fmla="*/ 11 h 356"/>
                    <a:gd name="T10" fmla="*/ 90 w 173"/>
                    <a:gd name="T11" fmla="*/ 16 h 356"/>
                    <a:gd name="T12" fmla="*/ 75 w 173"/>
                    <a:gd name="T13" fmla="*/ 22 h 356"/>
                    <a:gd name="T14" fmla="*/ 62 w 173"/>
                    <a:gd name="T15" fmla="*/ 30 h 356"/>
                    <a:gd name="T16" fmla="*/ 50 w 173"/>
                    <a:gd name="T17" fmla="*/ 38 h 356"/>
                    <a:gd name="T18" fmla="*/ 41 w 173"/>
                    <a:gd name="T19" fmla="*/ 47 h 356"/>
                    <a:gd name="T20" fmla="*/ 31 w 173"/>
                    <a:gd name="T21" fmla="*/ 57 h 356"/>
                    <a:gd name="T22" fmla="*/ 21 w 173"/>
                    <a:gd name="T23" fmla="*/ 67 h 356"/>
                    <a:gd name="T24" fmla="*/ 13 w 173"/>
                    <a:gd name="T25" fmla="*/ 78 h 356"/>
                    <a:gd name="T26" fmla="*/ 8 w 173"/>
                    <a:gd name="T27" fmla="*/ 89 h 356"/>
                    <a:gd name="T28" fmla="*/ 5 w 173"/>
                    <a:gd name="T29" fmla="*/ 102 h 356"/>
                    <a:gd name="T30" fmla="*/ 2 w 173"/>
                    <a:gd name="T31" fmla="*/ 114 h 356"/>
                    <a:gd name="T32" fmla="*/ 0 w 173"/>
                    <a:gd name="T33" fmla="*/ 127 h 356"/>
                    <a:gd name="T34" fmla="*/ 0 w 173"/>
                    <a:gd name="T35" fmla="*/ 200 h 356"/>
                    <a:gd name="T36" fmla="*/ 3 w 173"/>
                    <a:gd name="T37" fmla="*/ 221 h 356"/>
                    <a:gd name="T38" fmla="*/ 10 w 173"/>
                    <a:gd name="T39" fmla="*/ 239 h 356"/>
                    <a:gd name="T40" fmla="*/ 18 w 173"/>
                    <a:gd name="T41" fmla="*/ 258 h 356"/>
                    <a:gd name="T42" fmla="*/ 31 w 173"/>
                    <a:gd name="T43" fmla="*/ 274 h 356"/>
                    <a:gd name="T44" fmla="*/ 49 w 173"/>
                    <a:gd name="T45" fmla="*/ 289 h 356"/>
                    <a:gd name="T46" fmla="*/ 68 w 173"/>
                    <a:gd name="T47" fmla="*/ 302 h 356"/>
                    <a:gd name="T48" fmla="*/ 90 w 173"/>
                    <a:gd name="T49" fmla="*/ 313 h 356"/>
                    <a:gd name="T50" fmla="*/ 116 w 173"/>
                    <a:gd name="T51" fmla="*/ 320 h 356"/>
                    <a:gd name="T52" fmla="*/ 116 w 173"/>
                    <a:gd name="T53" fmla="*/ 356 h 356"/>
                    <a:gd name="T54" fmla="*/ 173 w 173"/>
                    <a:gd name="T55" fmla="*/ 291 h 356"/>
                    <a:gd name="T56" fmla="*/ 116 w 173"/>
                    <a:gd name="T57" fmla="*/ 211 h 356"/>
                    <a:gd name="T58" fmla="*/ 116 w 173"/>
                    <a:gd name="T59" fmla="*/ 247 h 356"/>
                    <a:gd name="T60" fmla="*/ 96 w 173"/>
                    <a:gd name="T61" fmla="*/ 242 h 356"/>
                    <a:gd name="T62" fmla="*/ 80 w 173"/>
                    <a:gd name="T63" fmla="*/ 235 h 356"/>
                    <a:gd name="T64" fmla="*/ 62 w 173"/>
                    <a:gd name="T65" fmla="*/ 225 h 356"/>
                    <a:gd name="T66" fmla="*/ 49 w 173"/>
                    <a:gd name="T67" fmla="*/ 216 h 356"/>
                    <a:gd name="T68" fmla="*/ 36 w 173"/>
                    <a:gd name="T69" fmla="*/ 203 h 356"/>
                    <a:gd name="T70" fmla="*/ 24 w 173"/>
                    <a:gd name="T71" fmla="*/ 191 h 356"/>
                    <a:gd name="T72" fmla="*/ 15 w 173"/>
                    <a:gd name="T73" fmla="*/ 178 h 356"/>
                    <a:gd name="T74" fmla="*/ 8 w 173"/>
                    <a:gd name="T75" fmla="*/ 164 h 356"/>
                    <a:gd name="T76" fmla="*/ 18 w 173"/>
                    <a:gd name="T77" fmla="*/ 144 h 356"/>
                    <a:gd name="T78" fmla="*/ 31 w 173"/>
                    <a:gd name="T79" fmla="*/ 127 h 356"/>
                    <a:gd name="T80" fmla="*/ 49 w 173"/>
                    <a:gd name="T81" fmla="*/ 111 h 356"/>
                    <a:gd name="T82" fmla="*/ 70 w 173"/>
                    <a:gd name="T83" fmla="*/ 99 h 356"/>
                    <a:gd name="T84" fmla="*/ 93 w 173"/>
                    <a:gd name="T85" fmla="*/ 88 h 356"/>
                    <a:gd name="T86" fmla="*/ 117 w 173"/>
                    <a:gd name="T87" fmla="*/ 80 h 356"/>
                    <a:gd name="T88" fmla="*/ 144 w 173"/>
                    <a:gd name="T89" fmla="*/ 75 h 356"/>
                    <a:gd name="T90" fmla="*/ 158 w 173"/>
                    <a:gd name="T91" fmla="*/ 74 h 356"/>
                    <a:gd name="T92" fmla="*/ 173 w 173"/>
                    <a:gd name="T93" fmla="*/ 74 h 356"/>
                    <a:gd name="T94" fmla="*/ 173 w 173"/>
                    <a:gd name="T95" fmla="*/ 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3" h="356">
                      <a:moveTo>
                        <a:pt x="173" y="0"/>
                      </a:moveTo>
                      <a:lnTo>
                        <a:pt x="155" y="2"/>
                      </a:lnTo>
                      <a:lnTo>
                        <a:pt x="137" y="3"/>
                      </a:lnTo>
                      <a:lnTo>
                        <a:pt x="121" y="7"/>
                      </a:lnTo>
                      <a:lnTo>
                        <a:pt x="106" y="11"/>
                      </a:lnTo>
                      <a:lnTo>
                        <a:pt x="90" y="16"/>
                      </a:lnTo>
                      <a:lnTo>
                        <a:pt x="75" y="22"/>
                      </a:lnTo>
                      <a:lnTo>
                        <a:pt x="62" y="30"/>
                      </a:lnTo>
                      <a:lnTo>
                        <a:pt x="50" y="38"/>
                      </a:lnTo>
                      <a:lnTo>
                        <a:pt x="41" y="47"/>
                      </a:lnTo>
                      <a:lnTo>
                        <a:pt x="31" y="57"/>
                      </a:lnTo>
                      <a:lnTo>
                        <a:pt x="21" y="67"/>
                      </a:lnTo>
                      <a:lnTo>
                        <a:pt x="13" y="78"/>
                      </a:lnTo>
                      <a:lnTo>
                        <a:pt x="8" y="89"/>
                      </a:lnTo>
                      <a:lnTo>
                        <a:pt x="5" y="102"/>
                      </a:lnTo>
                      <a:lnTo>
                        <a:pt x="2" y="114"/>
                      </a:lnTo>
                      <a:lnTo>
                        <a:pt x="0" y="127"/>
                      </a:lnTo>
                      <a:lnTo>
                        <a:pt x="0" y="200"/>
                      </a:lnTo>
                      <a:lnTo>
                        <a:pt x="3" y="221"/>
                      </a:lnTo>
                      <a:lnTo>
                        <a:pt x="10" y="239"/>
                      </a:lnTo>
                      <a:lnTo>
                        <a:pt x="18" y="258"/>
                      </a:lnTo>
                      <a:lnTo>
                        <a:pt x="31" y="274"/>
                      </a:lnTo>
                      <a:lnTo>
                        <a:pt x="49" y="289"/>
                      </a:lnTo>
                      <a:lnTo>
                        <a:pt x="68" y="302"/>
                      </a:lnTo>
                      <a:lnTo>
                        <a:pt x="90" y="313"/>
                      </a:lnTo>
                      <a:lnTo>
                        <a:pt x="116" y="320"/>
                      </a:lnTo>
                      <a:lnTo>
                        <a:pt x="116" y="356"/>
                      </a:lnTo>
                      <a:lnTo>
                        <a:pt x="173" y="291"/>
                      </a:lnTo>
                      <a:lnTo>
                        <a:pt x="116" y="211"/>
                      </a:lnTo>
                      <a:lnTo>
                        <a:pt x="116" y="247"/>
                      </a:lnTo>
                      <a:lnTo>
                        <a:pt x="96" y="242"/>
                      </a:lnTo>
                      <a:lnTo>
                        <a:pt x="80" y="235"/>
                      </a:lnTo>
                      <a:lnTo>
                        <a:pt x="62" y="225"/>
                      </a:lnTo>
                      <a:lnTo>
                        <a:pt x="49" y="216"/>
                      </a:lnTo>
                      <a:lnTo>
                        <a:pt x="36" y="203"/>
                      </a:lnTo>
                      <a:lnTo>
                        <a:pt x="24" y="191"/>
                      </a:lnTo>
                      <a:lnTo>
                        <a:pt x="15" y="178"/>
                      </a:lnTo>
                      <a:lnTo>
                        <a:pt x="8" y="164"/>
                      </a:lnTo>
                      <a:lnTo>
                        <a:pt x="18" y="144"/>
                      </a:lnTo>
                      <a:lnTo>
                        <a:pt x="31" y="127"/>
                      </a:lnTo>
                      <a:lnTo>
                        <a:pt x="49" y="111"/>
                      </a:lnTo>
                      <a:lnTo>
                        <a:pt x="70" y="99"/>
                      </a:lnTo>
                      <a:lnTo>
                        <a:pt x="93" y="88"/>
                      </a:lnTo>
                      <a:lnTo>
                        <a:pt x="117" y="80"/>
                      </a:lnTo>
                      <a:lnTo>
                        <a:pt x="144" y="75"/>
                      </a:lnTo>
                      <a:lnTo>
                        <a:pt x="158" y="74"/>
                      </a:lnTo>
                      <a:lnTo>
                        <a:pt x="173" y="74"/>
                      </a:lnTo>
                      <a:lnTo>
                        <a:pt x="1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82"/>
                <p:cNvSpPr>
                  <a:spLocks/>
                </p:cNvSpPr>
                <p:nvPr/>
              </p:nvSpPr>
              <p:spPr bwMode="auto">
                <a:xfrm>
                  <a:off x="3516" y="2343"/>
                  <a:ext cx="173" cy="356"/>
                </a:xfrm>
                <a:custGeom>
                  <a:avLst/>
                  <a:gdLst>
                    <a:gd name="T0" fmla="*/ 173 w 173"/>
                    <a:gd name="T1" fmla="*/ 0 h 356"/>
                    <a:gd name="T2" fmla="*/ 155 w 173"/>
                    <a:gd name="T3" fmla="*/ 2 h 356"/>
                    <a:gd name="T4" fmla="*/ 137 w 173"/>
                    <a:gd name="T5" fmla="*/ 3 h 356"/>
                    <a:gd name="T6" fmla="*/ 121 w 173"/>
                    <a:gd name="T7" fmla="*/ 7 h 356"/>
                    <a:gd name="T8" fmla="*/ 106 w 173"/>
                    <a:gd name="T9" fmla="*/ 11 h 356"/>
                    <a:gd name="T10" fmla="*/ 90 w 173"/>
                    <a:gd name="T11" fmla="*/ 16 h 356"/>
                    <a:gd name="T12" fmla="*/ 75 w 173"/>
                    <a:gd name="T13" fmla="*/ 22 h 356"/>
                    <a:gd name="T14" fmla="*/ 62 w 173"/>
                    <a:gd name="T15" fmla="*/ 30 h 356"/>
                    <a:gd name="T16" fmla="*/ 50 w 173"/>
                    <a:gd name="T17" fmla="*/ 38 h 356"/>
                    <a:gd name="T18" fmla="*/ 41 w 173"/>
                    <a:gd name="T19" fmla="*/ 47 h 356"/>
                    <a:gd name="T20" fmla="*/ 31 w 173"/>
                    <a:gd name="T21" fmla="*/ 57 h 356"/>
                    <a:gd name="T22" fmla="*/ 21 w 173"/>
                    <a:gd name="T23" fmla="*/ 67 h 356"/>
                    <a:gd name="T24" fmla="*/ 13 w 173"/>
                    <a:gd name="T25" fmla="*/ 78 h 356"/>
                    <a:gd name="T26" fmla="*/ 8 w 173"/>
                    <a:gd name="T27" fmla="*/ 89 h 356"/>
                    <a:gd name="T28" fmla="*/ 5 w 173"/>
                    <a:gd name="T29" fmla="*/ 102 h 356"/>
                    <a:gd name="T30" fmla="*/ 2 w 173"/>
                    <a:gd name="T31" fmla="*/ 114 h 356"/>
                    <a:gd name="T32" fmla="*/ 0 w 173"/>
                    <a:gd name="T33" fmla="*/ 127 h 356"/>
                    <a:gd name="T34" fmla="*/ 0 w 173"/>
                    <a:gd name="T35" fmla="*/ 200 h 356"/>
                    <a:gd name="T36" fmla="*/ 3 w 173"/>
                    <a:gd name="T37" fmla="*/ 221 h 356"/>
                    <a:gd name="T38" fmla="*/ 10 w 173"/>
                    <a:gd name="T39" fmla="*/ 239 h 356"/>
                    <a:gd name="T40" fmla="*/ 18 w 173"/>
                    <a:gd name="T41" fmla="*/ 258 h 356"/>
                    <a:gd name="T42" fmla="*/ 31 w 173"/>
                    <a:gd name="T43" fmla="*/ 274 h 356"/>
                    <a:gd name="T44" fmla="*/ 49 w 173"/>
                    <a:gd name="T45" fmla="*/ 289 h 356"/>
                    <a:gd name="T46" fmla="*/ 68 w 173"/>
                    <a:gd name="T47" fmla="*/ 302 h 356"/>
                    <a:gd name="T48" fmla="*/ 90 w 173"/>
                    <a:gd name="T49" fmla="*/ 313 h 356"/>
                    <a:gd name="T50" fmla="*/ 116 w 173"/>
                    <a:gd name="T51" fmla="*/ 320 h 356"/>
                    <a:gd name="T52" fmla="*/ 116 w 173"/>
                    <a:gd name="T53" fmla="*/ 356 h 356"/>
                    <a:gd name="T54" fmla="*/ 173 w 173"/>
                    <a:gd name="T55" fmla="*/ 291 h 356"/>
                    <a:gd name="T56" fmla="*/ 116 w 173"/>
                    <a:gd name="T57" fmla="*/ 211 h 356"/>
                    <a:gd name="T58" fmla="*/ 116 w 173"/>
                    <a:gd name="T59" fmla="*/ 247 h 356"/>
                    <a:gd name="T60" fmla="*/ 96 w 173"/>
                    <a:gd name="T61" fmla="*/ 242 h 356"/>
                    <a:gd name="T62" fmla="*/ 80 w 173"/>
                    <a:gd name="T63" fmla="*/ 235 h 356"/>
                    <a:gd name="T64" fmla="*/ 62 w 173"/>
                    <a:gd name="T65" fmla="*/ 225 h 356"/>
                    <a:gd name="T66" fmla="*/ 49 w 173"/>
                    <a:gd name="T67" fmla="*/ 216 h 356"/>
                    <a:gd name="T68" fmla="*/ 36 w 173"/>
                    <a:gd name="T69" fmla="*/ 203 h 356"/>
                    <a:gd name="T70" fmla="*/ 24 w 173"/>
                    <a:gd name="T71" fmla="*/ 191 h 356"/>
                    <a:gd name="T72" fmla="*/ 15 w 173"/>
                    <a:gd name="T73" fmla="*/ 178 h 356"/>
                    <a:gd name="T74" fmla="*/ 8 w 173"/>
                    <a:gd name="T75" fmla="*/ 164 h 356"/>
                    <a:gd name="T76" fmla="*/ 18 w 173"/>
                    <a:gd name="T77" fmla="*/ 144 h 356"/>
                    <a:gd name="T78" fmla="*/ 31 w 173"/>
                    <a:gd name="T79" fmla="*/ 127 h 356"/>
                    <a:gd name="T80" fmla="*/ 49 w 173"/>
                    <a:gd name="T81" fmla="*/ 111 h 356"/>
                    <a:gd name="T82" fmla="*/ 70 w 173"/>
                    <a:gd name="T83" fmla="*/ 99 h 356"/>
                    <a:gd name="T84" fmla="*/ 93 w 173"/>
                    <a:gd name="T85" fmla="*/ 88 h 356"/>
                    <a:gd name="T86" fmla="*/ 117 w 173"/>
                    <a:gd name="T87" fmla="*/ 80 h 356"/>
                    <a:gd name="T88" fmla="*/ 144 w 173"/>
                    <a:gd name="T89" fmla="*/ 75 h 356"/>
                    <a:gd name="T90" fmla="*/ 158 w 173"/>
                    <a:gd name="T91" fmla="*/ 74 h 356"/>
                    <a:gd name="T92" fmla="*/ 173 w 173"/>
                    <a:gd name="T93" fmla="*/ 74 h 356"/>
                    <a:gd name="T94" fmla="*/ 173 w 173"/>
                    <a:gd name="T95" fmla="*/ 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3" h="356">
                      <a:moveTo>
                        <a:pt x="173" y="0"/>
                      </a:moveTo>
                      <a:lnTo>
                        <a:pt x="155" y="2"/>
                      </a:lnTo>
                      <a:lnTo>
                        <a:pt x="137" y="3"/>
                      </a:lnTo>
                      <a:lnTo>
                        <a:pt x="121" y="7"/>
                      </a:lnTo>
                      <a:lnTo>
                        <a:pt x="106" y="11"/>
                      </a:lnTo>
                      <a:lnTo>
                        <a:pt x="90" y="16"/>
                      </a:lnTo>
                      <a:lnTo>
                        <a:pt x="75" y="22"/>
                      </a:lnTo>
                      <a:lnTo>
                        <a:pt x="62" y="30"/>
                      </a:lnTo>
                      <a:lnTo>
                        <a:pt x="50" y="38"/>
                      </a:lnTo>
                      <a:lnTo>
                        <a:pt x="41" y="47"/>
                      </a:lnTo>
                      <a:lnTo>
                        <a:pt x="31" y="57"/>
                      </a:lnTo>
                      <a:lnTo>
                        <a:pt x="21" y="67"/>
                      </a:lnTo>
                      <a:lnTo>
                        <a:pt x="13" y="78"/>
                      </a:lnTo>
                      <a:lnTo>
                        <a:pt x="8" y="89"/>
                      </a:lnTo>
                      <a:lnTo>
                        <a:pt x="5" y="102"/>
                      </a:lnTo>
                      <a:lnTo>
                        <a:pt x="2" y="114"/>
                      </a:lnTo>
                      <a:lnTo>
                        <a:pt x="0" y="127"/>
                      </a:lnTo>
                      <a:lnTo>
                        <a:pt x="0" y="200"/>
                      </a:lnTo>
                      <a:lnTo>
                        <a:pt x="3" y="221"/>
                      </a:lnTo>
                      <a:lnTo>
                        <a:pt x="10" y="239"/>
                      </a:lnTo>
                      <a:lnTo>
                        <a:pt x="18" y="258"/>
                      </a:lnTo>
                      <a:lnTo>
                        <a:pt x="31" y="274"/>
                      </a:lnTo>
                      <a:lnTo>
                        <a:pt x="49" y="289"/>
                      </a:lnTo>
                      <a:lnTo>
                        <a:pt x="68" y="302"/>
                      </a:lnTo>
                      <a:lnTo>
                        <a:pt x="90" y="313"/>
                      </a:lnTo>
                      <a:lnTo>
                        <a:pt x="116" y="320"/>
                      </a:lnTo>
                      <a:lnTo>
                        <a:pt x="116" y="356"/>
                      </a:lnTo>
                      <a:lnTo>
                        <a:pt x="173" y="291"/>
                      </a:lnTo>
                      <a:lnTo>
                        <a:pt x="116" y="211"/>
                      </a:lnTo>
                      <a:lnTo>
                        <a:pt x="116" y="247"/>
                      </a:lnTo>
                      <a:lnTo>
                        <a:pt x="96" y="242"/>
                      </a:lnTo>
                      <a:lnTo>
                        <a:pt x="80" y="235"/>
                      </a:lnTo>
                      <a:lnTo>
                        <a:pt x="62" y="225"/>
                      </a:lnTo>
                      <a:lnTo>
                        <a:pt x="49" y="216"/>
                      </a:lnTo>
                      <a:lnTo>
                        <a:pt x="36" y="203"/>
                      </a:lnTo>
                      <a:lnTo>
                        <a:pt x="24" y="191"/>
                      </a:lnTo>
                      <a:lnTo>
                        <a:pt x="15" y="178"/>
                      </a:lnTo>
                      <a:lnTo>
                        <a:pt x="8" y="164"/>
                      </a:lnTo>
                      <a:lnTo>
                        <a:pt x="18" y="144"/>
                      </a:lnTo>
                      <a:lnTo>
                        <a:pt x="31" y="127"/>
                      </a:lnTo>
                      <a:lnTo>
                        <a:pt x="49" y="111"/>
                      </a:lnTo>
                      <a:lnTo>
                        <a:pt x="70" y="99"/>
                      </a:lnTo>
                      <a:lnTo>
                        <a:pt x="93" y="88"/>
                      </a:lnTo>
                      <a:lnTo>
                        <a:pt x="117" y="80"/>
                      </a:lnTo>
                      <a:lnTo>
                        <a:pt x="144" y="75"/>
                      </a:lnTo>
                      <a:lnTo>
                        <a:pt x="158" y="74"/>
                      </a:lnTo>
                      <a:lnTo>
                        <a:pt x="173" y="74"/>
                      </a:lnTo>
                      <a:lnTo>
                        <a:pt x="173" y="0"/>
                      </a:lnTo>
                      <a:close/>
                    </a:path>
                  </a:pathLst>
                </a:custGeom>
                <a:solidFill>
                  <a:srgbClr val="FF8888"/>
                </a:solidFill>
                <a:ln w="3175">
                  <a:solidFill>
                    <a:srgbClr val="FF0000"/>
                  </a:solidFill>
                  <a:prstDash val="solid"/>
                  <a:round/>
                  <a:headEnd/>
                  <a:tailEnd/>
                </a:ln>
              </p:spPr>
              <p:txBody>
                <a:bodyPr/>
                <a:lstStyle/>
                <a:p>
                  <a:endParaRPr lang="en-US"/>
                </a:p>
              </p:txBody>
            </p:sp>
            <p:sp>
              <p:nvSpPr>
                <p:cNvPr id="129" name="Freeform 83"/>
                <p:cNvSpPr>
                  <a:spLocks/>
                </p:cNvSpPr>
                <p:nvPr/>
              </p:nvSpPr>
              <p:spPr bwMode="auto">
                <a:xfrm>
                  <a:off x="3516" y="2343"/>
                  <a:ext cx="173" cy="164"/>
                </a:xfrm>
                <a:custGeom>
                  <a:avLst/>
                  <a:gdLst>
                    <a:gd name="T0" fmla="*/ 173 w 173"/>
                    <a:gd name="T1" fmla="*/ 0 h 164"/>
                    <a:gd name="T2" fmla="*/ 155 w 173"/>
                    <a:gd name="T3" fmla="*/ 2 h 164"/>
                    <a:gd name="T4" fmla="*/ 137 w 173"/>
                    <a:gd name="T5" fmla="*/ 3 h 164"/>
                    <a:gd name="T6" fmla="*/ 121 w 173"/>
                    <a:gd name="T7" fmla="*/ 7 h 164"/>
                    <a:gd name="T8" fmla="*/ 106 w 173"/>
                    <a:gd name="T9" fmla="*/ 11 h 164"/>
                    <a:gd name="T10" fmla="*/ 90 w 173"/>
                    <a:gd name="T11" fmla="*/ 16 h 164"/>
                    <a:gd name="T12" fmla="*/ 75 w 173"/>
                    <a:gd name="T13" fmla="*/ 22 h 164"/>
                    <a:gd name="T14" fmla="*/ 62 w 173"/>
                    <a:gd name="T15" fmla="*/ 30 h 164"/>
                    <a:gd name="T16" fmla="*/ 50 w 173"/>
                    <a:gd name="T17" fmla="*/ 38 h 164"/>
                    <a:gd name="T18" fmla="*/ 41 w 173"/>
                    <a:gd name="T19" fmla="*/ 47 h 164"/>
                    <a:gd name="T20" fmla="*/ 31 w 173"/>
                    <a:gd name="T21" fmla="*/ 57 h 164"/>
                    <a:gd name="T22" fmla="*/ 21 w 173"/>
                    <a:gd name="T23" fmla="*/ 67 h 164"/>
                    <a:gd name="T24" fmla="*/ 13 w 173"/>
                    <a:gd name="T25" fmla="*/ 78 h 164"/>
                    <a:gd name="T26" fmla="*/ 8 w 173"/>
                    <a:gd name="T27" fmla="*/ 89 h 164"/>
                    <a:gd name="T28" fmla="*/ 5 w 173"/>
                    <a:gd name="T29" fmla="*/ 102 h 164"/>
                    <a:gd name="T30" fmla="*/ 2 w 173"/>
                    <a:gd name="T31" fmla="*/ 114 h 164"/>
                    <a:gd name="T32" fmla="*/ 0 w 173"/>
                    <a:gd name="T33" fmla="*/ 127 h 164"/>
                    <a:gd name="T34" fmla="*/ 3 w 173"/>
                    <a:gd name="T35" fmla="*/ 146 h 164"/>
                    <a:gd name="T36" fmla="*/ 8 w 173"/>
                    <a:gd name="T37" fmla="*/ 164 h 164"/>
                    <a:gd name="T38" fmla="*/ 18 w 173"/>
                    <a:gd name="T39" fmla="*/ 144 h 164"/>
                    <a:gd name="T40" fmla="*/ 31 w 173"/>
                    <a:gd name="T41" fmla="*/ 127 h 164"/>
                    <a:gd name="T42" fmla="*/ 49 w 173"/>
                    <a:gd name="T43" fmla="*/ 111 h 164"/>
                    <a:gd name="T44" fmla="*/ 70 w 173"/>
                    <a:gd name="T45" fmla="*/ 99 h 164"/>
                    <a:gd name="T46" fmla="*/ 93 w 173"/>
                    <a:gd name="T47" fmla="*/ 88 h 164"/>
                    <a:gd name="T48" fmla="*/ 117 w 173"/>
                    <a:gd name="T49" fmla="*/ 80 h 164"/>
                    <a:gd name="T50" fmla="*/ 144 w 173"/>
                    <a:gd name="T51" fmla="*/ 75 h 164"/>
                    <a:gd name="T52" fmla="*/ 158 w 173"/>
                    <a:gd name="T53" fmla="*/ 74 h 164"/>
                    <a:gd name="T54" fmla="*/ 173 w 173"/>
                    <a:gd name="T55" fmla="*/ 74 h 164"/>
                    <a:gd name="T56" fmla="*/ 173 w 173"/>
                    <a:gd name="T57" fmla="*/ 0 h 1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3" h="164">
                      <a:moveTo>
                        <a:pt x="173" y="0"/>
                      </a:moveTo>
                      <a:lnTo>
                        <a:pt x="155" y="2"/>
                      </a:lnTo>
                      <a:lnTo>
                        <a:pt x="137" y="3"/>
                      </a:lnTo>
                      <a:lnTo>
                        <a:pt x="121" y="7"/>
                      </a:lnTo>
                      <a:lnTo>
                        <a:pt x="106" y="11"/>
                      </a:lnTo>
                      <a:lnTo>
                        <a:pt x="90" y="16"/>
                      </a:lnTo>
                      <a:lnTo>
                        <a:pt x="75" y="22"/>
                      </a:lnTo>
                      <a:lnTo>
                        <a:pt x="62" y="30"/>
                      </a:lnTo>
                      <a:lnTo>
                        <a:pt x="50" y="38"/>
                      </a:lnTo>
                      <a:lnTo>
                        <a:pt x="41" y="47"/>
                      </a:lnTo>
                      <a:lnTo>
                        <a:pt x="31" y="57"/>
                      </a:lnTo>
                      <a:lnTo>
                        <a:pt x="21" y="67"/>
                      </a:lnTo>
                      <a:lnTo>
                        <a:pt x="13" y="78"/>
                      </a:lnTo>
                      <a:lnTo>
                        <a:pt x="8" y="89"/>
                      </a:lnTo>
                      <a:lnTo>
                        <a:pt x="5" y="102"/>
                      </a:lnTo>
                      <a:lnTo>
                        <a:pt x="2" y="114"/>
                      </a:lnTo>
                      <a:lnTo>
                        <a:pt x="0" y="127"/>
                      </a:lnTo>
                      <a:lnTo>
                        <a:pt x="3" y="146"/>
                      </a:lnTo>
                      <a:lnTo>
                        <a:pt x="8" y="164"/>
                      </a:lnTo>
                      <a:lnTo>
                        <a:pt x="18" y="144"/>
                      </a:lnTo>
                      <a:lnTo>
                        <a:pt x="31" y="127"/>
                      </a:lnTo>
                      <a:lnTo>
                        <a:pt x="49" y="111"/>
                      </a:lnTo>
                      <a:lnTo>
                        <a:pt x="70" y="99"/>
                      </a:lnTo>
                      <a:lnTo>
                        <a:pt x="93" y="88"/>
                      </a:lnTo>
                      <a:lnTo>
                        <a:pt x="117" y="80"/>
                      </a:lnTo>
                      <a:lnTo>
                        <a:pt x="144" y="75"/>
                      </a:lnTo>
                      <a:lnTo>
                        <a:pt x="158" y="74"/>
                      </a:lnTo>
                      <a:lnTo>
                        <a:pt x="173" y="74"/>
                      </a:lnTo>
                      <a:lnTo>
                        <a:pt x="173"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84"/>
                <p:cNvSpPr>
                  <a:spLocks/>
                </p:cNvSpPr>
                <p:nvPr/>
              </p:nvSpPr>
              <p:spPr bwMode="auto">
                <a:xfrm>
                  <a:off x="3516" y="2470"/>
                  <a:ext cx="8" cy="37"/>
                </a:xfrm>
                <a:custGeom>
                  <a:avLst/>
                  <a:gdLst>
                    <a:gd name="T0" fmla="*/ 0 w 8"/>
                    <a:gd name="T1" fmla="*/ 0 h 37"/>
                    <a:gd name="T2" fmla="*/ 3 w 8"/>
                    <a:gd name="T3" fmla="*/ 19 h 37"/>
                    <a:gd name="T4" fmla="*/ 8 w 8"/>
                    <a:gd name="T5" fmla="*/ 37 h 37"/>
                    <a:gd name="T6" fmla="*/ 0 60000 65536"/>
                    <a:gd name="T7" fmla="*/ 0 60000 65536"/>
                    <a:gd name="T8" fmla="*/ 0 60000 65536"/>
                  </a:gdLst>
                  <a:ahLst/>
                  <a:cxnLst>
                    <a:cxn ang="T6">
                      <a:pos x="T0" y="T1"/>
                    </a:cxn>
                    <a:cxn ang="T7">
                      <a:pos x="T2" y="T3"/>
                    </a:cxn>
                    <a:cxn ang="T8">
                      <a:pos x="T4" y="T5"/>
                    </a:cxn>
                  </a:cxnLst>
                  <a:rect l="0" t="0" r="r" b="b"/>
                  <a:pathLst>
                    <a:path w="8" h="37">
                      <a:moveTo>
                        <a:pt x="0" y="0"/>
                      </a:moveTo>
                      <a:lnTo>
                        <a:pt x="3" y="19"/>
                      </a:lnTo>
                      <a:lnTo>
                        <a:pt x="8" y="37"/>
                      </a:lnTo>
                    </a:path>
                  </a:pathLst>
                </a:custGeom>
                <a:noFill/>
                <a:ln w="31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85"/>
                <p:cNvSpPr>
                  <a:spLocks/>
                </p:cNvSpPr>
                <p:nvPr/>
              </p:nvSpPr>
              <p:spPr bwMode="auto">
                <a:xfrm>
                  <a:off x="3746" y="2311"/>
                  <a:ext cx="171" cy="356"/>
                </a:xfrm>
                <a:custGeom>
                  <a:avLst/>
                  <a:gdLst>
                    <a:gd name="T0" fmla="*/ 0 w 171"/>
                    <a:gd name="T1" fmla="*/ 356 h 356"/>
                    <a:gd name="T2" fmla="*/ 18 w 171"/>
                    <a:gd name="T3" fmla="*/ 354 h 356"/>
                    <a:gd name="T4" fmla="*/ 34 w 171"/>
                    <a:gd name="T5" fmla="*/ 352 h 356"/>
                    <a:gd name="T6" fmla="*/ 51 w 171"/>
                    <a:gd name="T7" fmla="*/ 349 h 356"/>
                    <a:gd name="T8" fmla="*/ 67 w 171"/>
                    <a:gd name="T9" fmla="*/ 345 h 356"/>
                    <a:gd name="T10" fmla="*/ 82 w 171"/>
                    <a:gd name="T11" fmla="*/ 340 h 356"/>
                    <a:gd name="T12" fmla="*/ 96 w 171"/>
                    <a:gd name="T13" fmla="*/ 334 h 356"/>
                    <a:gd name="T14" fmla="*/ 109 w 171"/>
                    <a:gd name="T15" fmla="*/ 326 h 356"/>
                    <a:gd name="T16" fmla="*/ 121 w 171"/>
                    <a:gd name="T17" fmla="*/ 318 h 356"/>
                    <a:gd name="T18" fmla="*/ 132 w 171"/>
                    <a:gd name="T19" fmla="*/ 309 h 356"/>
                    <a:gd name="T20" fmla="*/ 142 w 171"/>
                    <a:gd name="T21" fmla="*/ 299 h 356"/>
                    <a:gd name="T22" fmla="*/ 152 w 171"/>
                    <a:gd name="T23" fmla="*/ 288 h 356"/>
                    <a:gd name="T24" fmla="*/ 158 w 171"/>
                    <a:gd name="T25" fmla="*/ 278 h 356"/>
                    <a:gd name="T26" fmla="*/ 165 w 171"/>
                    <a:gd name="T27" fmla="*/ 267 h 356"/>
                    <a:gd name="T28" fmla="*/ 168 w 171"/>
                    <a:gd name="T29" fmla="*/ 254 h 356"/>
                    <a:gd name="T30" fmla="*/ 170 w 171"/>
                    <a:gd name="T31" fmla="*/ 242 h 356"/>
                    <a:gd name="T32" fmla="*/ 171 w 171"/>
                    <a:gd name="T33" fmla="*/ 229 h 356"/>
                    <a:gd name="T34" fmla="*/ 171 w 171"/>
                    <a:gd name="T35" fmla="*/ 156 h 356"/>
                    <a:gd name="T36" fmla="*/ 170 w 171"/>
                    <a:gd name="T37" fmla="*/ 135 h 356"/>
                    <a:gd name="T38" fmla="*/ 163 w 171"/>
                    <a:gd name="T39" fmla="*/ 117 h 356"/>
                    <a:gd name="T40" fmla="*/ 153 w 171"/>
                    <a:gd name="T41" fmla="*/ 99 h 356"/>
                    <a:gd name="T42" fmla="*/ 140 w 171"/>
                    <a:gd name="T43" fmla="*/ 82 h 356"/>
                    <a:gd name="T44" fmla="*/ 124 w 171"/>
                    <a:gd name="T45" fmla="*/ 67 h 356"/>
                    <a:gd name="T46" fmla="*/ 104 w 171"/>
                    <a:gd name="T47" fmla="*/ 54 h 356"/>
                    <a:gd name="T48" fmla="*/ 82 w 171"/>
                    <a:gd name="T49" fmla="*/ 45 h 356"/>
                    <a:gd name="T50" fmla="*/ 57 w 171"/>
                    <a:gd name="T51" fmla="*/ 35 h 356"/>
                    <a:gd name="T52" fmla="*/ 57 w 171"/>
                    <a:gd name="T53" fmla="*/ 0 h 356"/>
                    <a:gd name="T54" fmla="*/ 0 w 171"/>
                    <a:gd name="T55" fmla="*/ 65 h 356"/>
                    <a:gd name="T56" fmla="*/ 57 w 171"/>
                    <a:gd name="T57" fmla="*/ 145 h 356"/>
                    <a:gd name="T58" fmla="*/ 57 w 171"/>
                    <a:gd name="T59" fmla="*/ 109 h 356"/>
                    <a:gd name="T60" fmla="*/ 77 w 171"/>
                    <a:gd name="T61" fmla="*/ 114 h 356"/>
                    <a:gd name="T62" fmla="*/ 93 w 171"/>
                    <a:gd name="T63" fmla="*/ 121 h 356"/>
                    <a:gd name="T64" fmla="*/ 109 w 171"/>
                    <a:gd name="T65" fmla="*/ 131 h 356"/>
                    <a:gd name="T66" fmla="*/ 124 w 171"/>
                    <a:gd name="T67" fmla="*/ 140 h 356"/>
                    <a:gd name="T68" fmla="*/ 137 w 171"/>
                    <a:gd name="T69" fmla="*/ 153 h 356"/>
                    <a:gd name="T70" fmla="*/ 148 w 171"/>
                    <a:gd name="T71" fmla="*/ 165 h 356"/>
                    <a:gd name="T72" fmla="*/ 157 w 171"/>
                    <a:gd name="T73" fmla="*/ 178 h 356"/>
                    <a:gd name="T74" fmla="*/ 165 w 171"/>
                    <a:gd name="T75" fmla="*/ 192 h 356"/>
                    <a:gd name="T76" fmla="*/ 155 w 171"/>
                    <a:gd name="T77" fmla="*/ 212 h 356"/>
                    <a:gd name="T78" fmla="*/ 140 w 171"/>
                    <a:gd name="T79" fmla="*/ 229 h 356"/>
                    <a:gd name="T80" fmla="*/ 122 w 171"/>
                    <a:gd name="T81" fmla="*/ 245 h 356"/>
                    <a:gd name="T82" fmla="*/ 103 w 171"/>
                    <a:gd name="T83" fmla="*/ 257 h 356"/>
                    <a:gd name="T84" fmla="*/ 80 w 171"/>
                    <a:gd name="T85" fmla="*/ 268 h 356"/>
                    <a:gd name="T86" fmla="*/ 54 w 171"/>
                    <a:gd name="T87" fmla="*/ 276 h 356"/>
                    <a:gd name="T88" fmla="*/ 28 w 171"/>
                    <a:gd name="T89" fmla="*/ 281 h 356"/>
                    <a:gd name="T90" fmla="*/ 15 w 171"/>
                    <a:gd name="T91" fmla="*/ 282 h 356"/>
                    <a:gd name="T92" fmla="*/ 0 w 171"/>
                    <a:gd name="T93" fmla="*/ 282 h 356"/>
                    <a:gd name="T94" fmla="*/ 0 w 171"/>
                    <a:gd name="T95" fmla="*/ 356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1" h="356">
                      <a:moveTo>
                        <a:pt x="0" y="356"/>
                      </a:moveTo>
                      <a:lnTo>
                        <a:pt x="18" y="354"/>
                      </a:lnTo>
                      <a:lnTo>
                        <a:pt x="34" y="352"/>
                      </a:lnTo>
                      <a:lnTo>
                        <a:pt x="51" y="349"/>
                      </a:lnTo>
                      <a:lnTo>
                        <a:pt x="67" y="345"/>
                      </a:lnTo>
                      <a:lnTo>
                        <a:pt x="82" y="340"/>
                      </a:lnTo>
                      <a:lnTo>
                        <a:pt x="96" y="334"/>
                      </a:lnTo>
                      <a:lnTo>
                        <a:pt x="109" y="326"/>
                      </a:lnTo>
                      <a:lnTo>
                        <a:pt x="121" y="318"/>
                      </a:lnTo>
                      <a:lnTo>
                        <a:pt x="132" y="309"/>
                      </a:lnTo>
                      <a:lnTo>
                        <a:pt x="142" y="299"/>
                      </a:lnTo>
                      <a:lnTo>
                        <a:pt x="152" y="288"/>
                      </a:lnTo>
                      <a:lnTo>
                        <a:pt x="158" y="278"/>
                      </a:lnTo>
                      <a:lnTo>
                        <a:pt x="165" y="267"/>
                      </a:lnTo>
                      <a:lnTo>
                        <a:pt x="168" y="254"/>
                      </a:lnTo>
                      <a:lnTo>
                        <a:pt x="170" y="242"/>
                      </a:lnTo>
                      <a:lnTo>
                        <a:pt x="171" y="229"/>
                      </a:lnTo>
                      <a:lnTo>
                        <a:pt x="171" y="156"/>
                      </a:lnTo>
                      <a:lnTo>
                        <a:pt x="170" y="135"/>
                      </a:lnTo>
                      <a:lnTo>
                        <a:pt x="163" y="117"/>
                      </a:lnTo>
                      <a:lnTo>
                        <a:pt x="153" y="99"/>
                      </a:lnTo>
                      <a:lnTo>
                        <a:pt x="140" y="82"/>
                      </a:lnTo>
                      <a:lnTo>
                        <a:pt x="124" y="67"/>
                      </a:lnTo>
                      <a:lnTo>
                        <a:pt x="104" y="54"/>
                      </a:lnTo>
                      <a:lnTo>
                        <a:pt x="82" y="45"/>
                      </a:lnTo>
                      <a:lnTo>
                        <a:pt x="57" y="35"/>
                      </a:lnTo>
                      <a:lnTo>
                        <a:pt x="57" y="0"/>
                      </a:lnTo>
                      <a:lnTo>
                        <a:pt x="0" y="65"/>
                      </a:lnTo>
                      <a:lnTo>
                        <a:pt x="57" y="145"/>
                      </a:lnTo>
                      <a:lnTo>
                        <a:pt x="57" y="109"/>
                      </a:lnTo>
                      <a:lnTo>
                        <a:pt x="77" y="114"/>
                      </a:lnTo>
                      <a:lnTo>
                        <a:pt x="93" y="121"/>
                      </a:lnTo>
                      <a:lnTo>
                        <a:pt x="109" y="131"/>
                      </a:lnTo>
                      <a:lnTo>
                        <a:pt x="124" y="140"/>
                      </a:lnTo>
                      <a:lnTo>
                        <a:pt x="137" y="153"/>
                      </a:lnTo>
                      <a:lnTo>
                        <a:pt x="148" y="165"/>
                      </a:lnTo>
                      <a:lnTo>
                        <a:pt x="157" y="178"/>
                      </a:lnTo>
                      <a:lnTo>
                        <a:pt x="165" y="192"/>
                      </a:lnTo>
                      <a:lnTo>
                        <a:pt x="155" y="212"/>
                      </a:lnTo>
                      <a:lnTo>
                        <a:pt x="140" y="229"/>
                      </a:lnTo>
                      <a:lnTo>
                        <a:pt x="122" y="245"/>
                      </a:lnTo>
                      <a:lnTo>
                        <a:pt x="103" y="257"/>
                      </a:lnTo>
                      <a:lnTo>
                        <a:pt x="80" y="268"/>
                      </a:lnTo>
                      <a:lnTo>
                        <a:pt x="54" y="276"/>
                      </a:lnTo>
                      <a:lnTo>
                        <a:pt x="28" y="281"/>
                      </a:lnTo>
                      <a:lnTo>
                        <a:pt x="15" y="282"/>
                      </a:lnTo>
                      <a:lnTo>
                        <a:pt x="0" y="282"/>
                      </a:lnTo>
                      <a:lnTo>
                        <a:pt x="0" y="356"/>
                      </a:lnTo>
                      <a:close/>
                    </a:path>
                  </a:pathLst>
                </a:custGeom>
                <a:solidFill>
                  <a:srgbClr val="FF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86"/>
                <p:cNvSpPr>
                  <a:spLocks/>
                </p:cNvSpPr>
                <p:nvPr/>
              </p:nvSpPr>
              <p:spPr bwMode="auto">
                <a:xfrm>
                  <a:off x="3746" y="2503"/>
                  <a:ext cx="171" cy="164"/>
                </a:xfrm>
                <a:custGeom>
                  <a:avLst/>
                  <a:gdLst>
                    <a:gd name="T0" fmla="*/ 0 w 171"/>
                    <a:gd name="T1" fmla="*/ 164 h 164"/>
                    <a:gd name="T2" fmla="*/ 18 w 171"/>
                    <a:gd name="T3" fmla="*/ 162 h 164"/>
                    <a:gd name="T4" fmla="*/ 34 w 171"/>
                    <a:gd name="T5" fmla="*/ 160 h 164"/>
                    <a:gd name="T6" fmla="*/ 51 w 171"/>
                    <a:gd name="T7" fmla="*/ 157 h 164"/>
                    <a:gd name="T8" fmla="*/ 67 w 171"/>
                    <a:gd name="T9" fmla="*/ 153 h 164"/>
                    <a:gd name="T10" fmla="*/ 82 w 171"/>
                    <a:gd name="T11" fmla="*/ 148 h 164"/>
                    <a:gd name="T12" fmla="*/ 96 w 171"/>
                    <a:gd name="T13" fmla="*/ 142 h 164"/>
                    <a:gd name="T14" fmla="*/ 109 w 171"/>
                    <a:gd name="T15" fmla="*/ 134 h 164"/>
                    <a:gd name="T16" fmla="*/ 121 w 171"/>
                    <a:gd name="T17" fmla="*/ 126 h 164"/>
                    <a:gd name="T18" fmla="*/ 132 w 171"/>
                    <a:gd name="T19" fmla="*/ 117 h 164"/>
                    <a:gd name="T20" fmla="*/ 142 w 171"/>
                    <a:gd name="T21" fmla="*/ 107 h 164"/>
                    <a:gd name="T22" fmla="*/ 152 w 171"/>
                    <a:gd name="T23" fmla="*/ 96 h 164"/>
                    <a:gd name="T24" fmla="*/ 158 w 171"/>
                    <a:gd name="T25" fmla="*/ 86 h 164"/>
                    <a:gd name="T26" fmla="*/ 165 w 171"/>
                    <a:gd name="T27" fmla="*/ 75 h 164"/>
                    <a:gd name="T28" fmla="*/ 168 w 171"/>
                    <a:gd name="T29" fmla="*/ 62 h 164"/>
                    <a:gd name="T30" fmla="*/ 170 w 171"/>
                    <a:gd name="T31" fmla="*/ 50 h 164"/>
                    <a:gd name="T32" fmla="*/ 171 w 171"/>
                    <a:gd name="T33" fmla="*/ 37 h 164"/>
                    <a:gd name="T34" fmla="*/ 170 w 171"/>
                    <a:gd name="T35" fmla="*/ 18 h 164"/>
                    <a:gd name="T36" fmla="*/ 165 w 171"/>
                    <a:gd name="T37" fmla="*/ 0 h 164"/>
                    <a:gd name="T38" fmla="*/ 155 w 171"/>
                    <a:gd name="T39" fmla="*/ 20 h 164"/>
                    <a:gd name="T40" fmla="*/ 140 w 171"/>
                    <a:gd name="T41" fmla="*/ 37 h 164"/>
                    <a:gd name="T42" fmla="*/ 122 w 171"/>
                    <a:gd name="T43" fmla="*/ 53 h 164"/>
                    <a:gd name="T44" fmla="*/ 103 w 171"/>
                    <a:gd name="T45" fmla="*/ 65 h 164"/>
                    <a:gd name="T46" fmla="*/ 80 w 171"/>
                    <a:gd name="T47" fmla="*/ 76 h 164"/>
                    <a:gd name="T48" fmla="*/ 54 w 171"/>
                    <a:gd name="T49" fmla="*/ 84 h 164"/>
                    <a:gd name="T50" fmla="*/ 28 w 171"/>
                    <a:gd name="T51" fmla="*/ 89 h 164"/>
                    <a:gd name="T52" fmla="*/ 15 w 171"/>
                    <a:gd name="T53" fmla="*/ 90 h 164"/>
                    <a:gd name="T54" fmla="*/ 0 w 171"/>
                    <a:gd name="T55" fmla="*/ 90 h 164"/>
                    <a:gd name="T56" fmla="*/ 0 w 171"/>
                    <a:gd name="T57" fmla="*/ 164 h 1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1" h="164">
                      <a:moveTo>
                        <a:pt x="0" y="164"/>
                      </a:moveTo>
                      <a:lnTo>
                        <a:pt x="18" y="162"/>
                      </a:lnTo>
                      <a:lnTo>
                        <a:pt x="34" y="160"/>
                      </a:lnTo>
                      <a:lnTo>
                        <a:pt x="51" y="157"/>
                      </a:lnTo>
                      <a:lnTo>
                        <a:pt x="67" y="153"/>
                      </a:lnTo>
                      <a:lnTo>
                        <a:pt x="82" y="148"/>
                      </a:lnTo>
                      <a:lnTo>
                        <a:pt x="96" y="142"/>
                      </a:lnTo>
                      <a:lnTo>
                        <a:pt x="109" y="134"/>
                      </a:lnTo>
                      <a:lnTo>
                        <a:pt x="121" y="126"/>
                      </a:lnTo>
                      <a:lnTo>
                        <a:pt x="132" y="117"/>
                      </a:lnTo>
                      <a:lnTo>
                        <a:pt x="142" y="107"/>
                      </a:lnTo>
                      <a:lnTo>
                        <a:pt x="152" y="96"/>
                      </a:lnTo>
                      <a:lnTo>
                        <a:pt x="158" y="86"/>
                      </a:lnTo>
                      <a:lnTo>
                        <a:pt x="165" y="75"/>
                      </a:lnTo>
                      <a:lnTo>
                        <a:pt x="168" y="62"/>
                      </a:lnTo>
                      <a:lnTo>
                        <a:pt x="170" y="50"/>
                      </a:lnTo>
                      <a:lnTo>
                        <a:pt x="171" y="37"/>
                      </a:lnTo>
                      <a:lnTo>
                        <a:pt x="170" y="18"/>
                      </a:lnTo>
                      <a:lnTo>
                        <a:pt x="165" y="0"/>
                      </a:lnTo>
                      <a:lnTo>
                        <a:pt x="155" y="20"/>
                      </a:lnTo>
                      <a:lnTo>
                        <a:pt x="140" y="37"/>
                      </a:lnTo>
                      <a:lnTo>
                        <a:pt x="122" y="53"/>
                      </a:lnTo>
                      <a:lnTo>
                        <a:pt x="103" y="65"/>
                      </a:lnTo>
                      <a:lnTo>
                        <a:pt x="80" y="76"/>
                      </a:lnTo>
                      <a:lnTo>
                        <a:pt x="54" y="84"/>
                      </a:lnTo>
                      <a:lnTo>
                        <a:pt x="28" y="89"/>
                      </a:lnTo>
                      <a:lnTo>
                        <a:pt x="15" y="90"/>
                      </a:lnTo>
                      <a:lnTo>
                        <a:pt x="0" y="90"/>
                      </a:lnTo>
                      <a:lnTo>
                        <a:pt x="0" y="16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87"/>
                <p:cNvSpPr>
                  <a:spLocks/>
                </p:cNvSpPr>
                <p:nvPr/>
              </p:nvSpPr>
              <p:spPr bwMode="auto">
                <a:xfrm>
                  <a:off x="3746" y="2311"/>
                  <a:ext cx="171" cy="356"/>
                </a:xfrm>
                <a:custGeom>
                  <a:avLst/>
                  <a:gdLst>
                    <a:gd name="T0" fmla="*/ 0 w 171"/>
                    <a:gd name="T1" fmla="*/ 356 h 356"/>
                    <a:gd name="T2" fmla="*/ 18 w 171"/>
                    <a:gd name="T3" fmla="*/ 354 h 356"/>
                    <a:gd name="T4" fmla="*/ 34 w 171"/>
                    <a:gd name="T5" fmla="*/ 352 h 356"/>
                    <a:gd name="T6" fmla="*/ 51 w 171"/>
                    <a:gd name="T7" fmla="*/ 349 h 356"/>
                    <a:gd name="T8" fmla="*/ 67 w 171"/>
                    <a:gd name="T9" fmla="*/ 345 h 356"/>
                    <a:gd name="T10" fmla="*/ 82 w 171"/>
                    <a:gd name="T11" fmla="*/ 340 h 356"/>
                    <a:gd name="T12" fmla="*/ 96 w 171"/>
                    <a:gd name="T13" fmla="*/ 334 h 356"/>
                    <a:gd name="T14" fmla="*/ 109 w 171"/>
                    <a:gd name="T15" fmla="*/ 326 h 356"/>
                    <a:gd name="T16" fmla="*/ 121 w 171"/>
                    <a:gd name="T17" fmla="*/ 318 h 356"/>
                    <a:gd name="T18" fmla="*/ 132 w 171"/>
                    <a:gd name="T19" fmla="*/ 309 h 356"/>
                    <a:gd name="T20" fmla="*/ 142 w 171"/>
                    <a:gd name="T21" fmla="*/ 299 h 356"/>
                    <a:gd name="T22" fmla="*/ 152 w 171"/>
                    <a:gd name="T23" fmla="*/ 288 h 356"/>
                    <a:gd name="T24" fmla="*/ 158 w 171"/>
                    <a:gd name="T25" fmla="*/ 278 h 356"/>
                    <a:gd name="T26" fmla="*/ 165 w 171"/>
                    <a:gd name="T27" fmla="*/ 267 h 356"/>
                    <a:gd name="T28" fmla="*/ 168 w 171"/>
                    <a:gd name="T29" fmla="*/ 254 h 356"/>
                    <a:gd name="T30" fmla="*/ 170 w 171"/>
                    <a:gd name="T31" fmla="*/ 242 h 356"/>
                    <a:gd name="T32" fmla="*/ 171 w 171"/>
                    <a:gd name="T33" fmla="*/ 229 h 356"/>
                    <a:gd name="T34" fmla="*/ 171 w 171"/>
                    <a:gd name="T35" fmla="*/ 156 h 356"/>
                    <a:gd name="T36" fmla="*/ 170 w 171"/>
                    <a:gd name="T37" fmla="*/ 135 h 356"/>
                    <a:gd name="T38" fmla="*/ 163 w 171"/>
                    <a:gd name="T39" fmla="*/ 117 h 356"/>
                    <a:gd name="T40" fmla="*/ 153 w 171"/>
                    <a:gd name="T41" fmla="*/ 99 h 356"/>
                    <a:gd name="T42" fmla="*/ 140 w 171"/>
                    <a:gd name="T43" fmla="*/ 82 h 356"/>
                    <a:gd name="T44" fmla="*/ 124 w 171"/>
                    <a:gd name="T45" fmla="*/ 67 h 356"/>
                    <a:gd name="T46" fmla="*/ 104 w 171"/>
                    <a:gd name="T47" fmla="*/ 54 h 356"/>
                    <a:gd name="T48" fmla="*/ 82 w 171"/>
                    <a:gd name="T49" fmla="*/ 45 h 356"/>
                    <a:gd name="T50" fmla="*/ 57 w 171"/>
                    <a:gd name="T51" fmla="*/ 35 h 356"/>
                    <a:gd name="T52" fmla="*/ 57 w 171"/>
                    <a:gd name="T53" fmla="*/ 0 h 356"/>
                    <a:gd name="T54" fmla="*/ 0 w 171"/>
                    <a:gd name="T55" fmla="*/ 65 h 356"/>
                    <a:gd name="T56" fmla="*/ 57 w 171"/>
                    <a:gd name="T57" fmla="*/ 145 h 356"/>
                    <a:gd name="T58" fmla="*/ 57 w 171"/>
                    <a:gd name="T59" fmla="*/ 109 h 356"/>
                    <a:gd name="T60" fmla="*/ 77 w 171"/>
                    <a:gd name="T61" fmla="*/ 114 h 356"/>
                    <a:gd name="T62" fmla="*/ 93 w 171"/>
                    <a:gd name="T63" fmla="*/ 121 h 356"/>
                    <a:gd name="T64" fmla="*/ 109 w 171"/>
                    <a:gd name="T65" fmla="*/ 131 h 356"/>
                    <a:gd name="T66" fmla="*/ 124 w 171"/>
                    <a:gd name="T67" fmla="*/ 140 h 356"/>
                    <a:gd name="T68" fmla="*/ 137 w 171"/>
                    <a:gd name="T69" fmla="*/ 153 h 356"/>
                    <a:gd name="T70" fmla="*/ 148 w 171"/>
                    <a:gd name="T71" fmla="*/ 165 h 356"/>
                    <a:gd name="T72" fmla="*/ 157 w 171"/>
                    <a:gd name="T73" fmla="*/ 178 h 356"/>
                    <a:gd name="T74" fmla="*/ 165 w 171"/>
                    <a:gd name="T75" fmla="*/ 192 h 356"/>
                    <a:gd name="T76" fmla="*/ 155 w 171"/>
                    <a:gd name="T77" fmla="*/ 212 h 356"/>
                    <a:gd name="T78" fmla="*/ 140 w 171"/>
                    <a:gd name="T79" fmla="*/ 229 h 356"/>
                    <a:gd name="T80" fmla="*/ 122 w 171"/>
                    <a:gd name="T81" fmla="*/ 245 h 356"/>
                    <a:gd name="T82" fmla="*/ 103 w 171"/>
                    <a:gd name="T83" fmla="*/ 257 h 356"/>
                    <a:gd name="T84" fmla="*/ 80 w 171"/>
                    <a:gd name="T85" fmla="*/ 268 h 356"/>
                    <a:gd name="T86" fmla="*/ 54 w 171"/>
                    <a:gd name="T87" fmla="*/ 276 h 356"/>
                    <a:gd name="T88" fmla="*/ 28 w 171"/>
                    <a:gd name="T89" fmla="*/ 281 h 356"/>
                    <a:gd name="T90" fmla="*/ 15 w 171"/>
                    <a:gd name="T91" fmla="*/ 282 h 356"/>
                    <a:gd name="T92" fmla="*/ 0 w 171"/>
                    <a:gd name="T93" fmla="*/ 282 h 356"/>
                    <a:gd name="T94" fmla="*/ 0 w 171"/>
                    <a:gd name="T95" fmla="*/ 356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1" h="356">
                      <a:moveTo>
                        <a:pt x="0" y="356"/>
                      </a:moveTo>
                      <a:lnTo>
                        <a:pt x="18" y="354"/>
                      </a:lnTo>
                      <a:lnTo>
                        <a:pt x="34" y="352"/>
                      </a:lnTo>
                      <a:lnTo>
                        <a:pt x="51" y="349"/>
                      </a:lnTo>
                      <a:lnTo>
                        <a:pt x="67" y="345"/>
                      </a:lnTo>
                      <a:lnTo>
                        <a:pt x="82" y="340"/>
                      </a:lnTo>
                      <a:lnTo>
                        <a:pt x="96" y="334"/>
                      </a:lnTo>
                      <a:lnTo>
                        <a:pt x="109" y="326"/>
                      </a:lnTo>
                      <a:lnTo>
                        <a:pt x="121" y="318"/>
                      </a:lnTo>
                      <a:lnTo>
                        <a:pt x="132" y="309"/>
                      </a:lnTo>
                      <a:lnTo>
                        <a:pt x="142" y="299"/>
                      </a:lnTo>
                      <a:lnTo>
                        <a:pt x="152" y="288"/>
                      </a:lnTo>
                      <a:lnTo>
                        <a:pt x="158" y="278"/>
                      </a:lnTo>
                      <a:lnTo>
                        <a:pt x="165" y="267"/>
                      </a:lnTo>
                      <a:lnTo>
                        <a:pt x="168" y="254"/>
                      </a:lnTo>
                      <a:lnTo>
                        <a:pt x="170" y="242"/>
                      </a:lnTo>
                      <a:lnTo>
                        <a:pt x="171" y="229"/>
                      </a:lnTo>
                      <a:lnTo>
                        <a:pt x="171" y="156"/>
                      </a:lnTo>
                      <a:lnTo>
                        <a:pt x="170" y="135"/>
                      </a:lnTo>
                      <a:lnTo>
                        <a:pt x="163" y="117"/>
                      </a:lnTo>
                      <a:lnTo>
                        <a:pt x="153" y="99"/>
                      </a:lnTo>
                      <a:lnTo>
                        <a:pt x="140" y="82"/>
                      </a:lnTo>
                      <a:lnTo>
                        <a:pt x="124" y="67"/>
                      </a:lnTo>
                      <a:lnTo>
                        <a:pt x="104" y="54"/>
                      </a:lnTo>
                      <a:lnTo>
                        <a:pt x="82" y="45"/>
                      </a:lnTo>
                      <a:lnTo>
                        <a:pt x="57" y="35"/>
                      </a:lnTo>
                      <a:lnTo>
                        <a:pt x="57" y="0"/>
                      </a:lnTo>
                      <a:lnTo>
                        <a:pt x="0" y="65"/>
                      </a:lnTo>
                      <a:lnTo>
                        <a:pt x="57" y="145"/>
                      </a:lnTo>
                      <a:lnTo>
                        <a:pt x="57" y="109"/>
                      </a:lnTo>
                      <a:lnTo>
                        <a:pt x="77" y="114"/>
                      </a:lnTo>
                      <a:lnTo>
                        <a:pt x="93" y="121"/>
                      </a:lnTo>
                      <a:lnTo>
                        <a:pt x="109" y="131"/>
                      </a:lnTo>
                      <a:lnTo>
                        <a:pt x="124" y="140"/>
                      </a:lnTo>
                      <a:lnTo>
                        <a:pt x="137" y="153"/>
                      </a:lnTo>
                      <a:lnTo>
                        <a:pt x="148" y="165"/>
                      </a:lnTo>
                      <a:lnTo>
                        <a:pt x="157" y="178"/>
                      </a:lnTo>
                      <a:lnTo>
                        <a:pt x="165" y="192"/>
                      </a:lnTo>
                      <a:lnTo>
                        <a:pt x="155" y="212"/>
                      </a:lnTo>
                      <a:lnTo>
                        <a:pt x="140" y="229"/>
                      </a:lnTo>
                      <a:lnTo>
                        <a:pt x="122" y="245"/>
                      </a:lnTo>
                      <a:lnTo>
                        <a:pt x="103" y="257"/>
                      </a:lnTo>
                      <a:lnTo>
                        <a:pt x="80" y="268"/>
                      </a:lnTo>
                      <a:lnTo>
                        <a:pt x="54" y="276"/>
                      </a:lnTo>
                      <a:lnTo>
                        <a:pt x="28" y="281"/>
                      </a:lnTo>
                      <a:lnTo>
                        <a:pt x="15" y="282"/>
                      </a:lnTo>
                      <a:lnTo>
                        <a:pt x="0" y="282"/>
                      </a:lnTo>
                      <a:lnTo>
                        <a:pt x="0" y="356"/>
                      </a:lnTo>
                    </a:path>
                  </a:pathLst>
                </a:custGeom>
                <a:noFill/>
                <a:ln w="31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88"/>
                <p:cNvSpPr>
                  <a:spLocks/>
                </p:cNvSpPr>
                <p:nvPr/>
              </p:nvSpPr>
              <p:spPr bwMode="auto">
                <a:xfrm>
                  <a:off x="3911" y="2503"/>
                  <a:ext cx="6" cy="37"/>
                </a:xfrm>
                <a:custGeom>
                  <a:avLst/>
                  <a:gdLst>
                    <a:gd name="T0" fmla="*/ 6 w 6"/>
                    <a:gd name="T1" fmla="*/ 37 h 37"/>
                    <a:gd name="T2" fmla="*/ 5 w 6"/>
                    <a:gd name="T3" fmla="*/ 18 h 37"/>
                    <a:gd name="T4" fmla="*/ 0 w 6"/>
                    <a:gd name="T5" fmla="*/ 0 h 37"/>
                    <a:gd name="T6" fmla="*/ 0 60000 65536"/>
                    <a:gd name="T7" fmla="*/ 0 60000 65536"/>
                    <a:gd name="T8" fmla="*/ 0 60000 65536"/>
                  </a:gdLst>
                  <a:ahLst/>
                  <a:cxnLst>
                    <a:cxn ang="T6">
                      <a:pos x="T0" y="T1"/>
                    </a:cxn>
                    <a:cxn ang="T7">
                      <a:pos x="T2" y="T3"/>
                    </a:cxn>
                    <a:cxn ang="T8">
                      <a:pos x="T4" y="T5"/>
                    </a:cxn>
                  </a:cxnLst>
                  <a:rect l="0" t="0" r="r" b="b"/>
                  <a:pathLst>
                    <a:path w="6" h="37">
                      <a:moveTo>
                        <a:pt x="6" y="37"/>
                      </a:moveTo>
                      <a:lnTo>
                        <a:pt x="5" y="18"/>
                      </a:lnTo>
                      <a:lnTo>
                        <a:pt x="0" y="0"/>
                      </a:lnTo>
                    </a:path>
                  </a:pathLst>
                </a:custGeom>
                <a:noFill/>
                <a:ln w="31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6" name="Group 89"/>
              <p:cNvGrpSpPr>
                <a:grpSpLocks/>
              </p:cNvGrpSpPr>
              <p:nvPr/>
            </p:nvGrpSpPr>
            <p:grpSpPr bwMode="auto">
              <a:xfrm>
                <a:off x="2256" y="1968"/>
                <a:ext cx="432" cy="219"/>
                <a:chOff x="240" y="2352"/>
                <a:chExt cx="432" cy="219"/>
              </a:xfrm>
            </p:grpSpPr>
            <p:sp>
              <p:nvSpPr>
                <p:cNvPr id="124" name="Freeform 90"/>
                <p:cNvSpPr>
                  <a:spLocks/>
                </p:cNvSpPr>
                <p:nvPr/>
              </p:nvSpPr>
              <p:spPr bwMode="auto">
                <a:xfrm>
                  <a:off x="240" y="2352"/>
                  <a:ext cx="255" cy="219"/>
                </a:xfrm>
                <a:custGeom>
                  <a:avLst/>
                  <a:gdLst>
                    <a:gd name="T0" fmla="*/ 0 w 255"/>
                    <a:gd name="T1" fmla="*/ 195 h 219"/>
                    <a:gd name="T2" fmla="*/ 0 w 255"/>
                    <a:gd name="T3" fmla="*/ 25 h 219"/>
                    <a:gd name="T4" fmla="*/ 43 w 255"/>
                    <a:gd name="T5" fmla="*/ 11 h 219"/>
                    <a:gd name="T6" fmla="*/ 85 w 255"/>
                    <a:gd name="T7" fmla="*/ 3 h 219"/>
                    <a:gd name="T8" fmla="*/ 127 w 255"/>
                    <a:gd name="T9" fmla="*/ 0 h 219"/>
                    <a:gd name="T10" fmla="*/ 171 w 255"/>
                    <a:gd name="T11" fmla="*/ 3 h 219"/>
                    <a:gd name="T12" fmla="*/ 214 w 255"/>
                    <a:gd name="T13" fmla="*/ 11 h 219"/>
                    <a:gd name="T14" fmla="*/ 255 w 255"/>
                    <a:gd name="T15" fmla="*/ 25 h 219"/>
                    <a:gd name="T16" fmla="*/ 255 w 255"/>
                    <a:gd name="T17" fmla="*/ 195 h 219"/>
                    <a:gd name="T18" fmla="*/ 214 w 255"/>
                    <a:gd name="T19" fmla="*/ 208 h 219"/>
                    <a:gd name="T20" fmla="*/ 171 w 255"/>
                    <a:gd name="T21" fmla="*/ 217 h 219"/>
                    <a:gd name="T22" fmla="*/ 127 w 255"/>
                    <a:gd name="T23" fmla="*/ 219 h 219"/>
                    <a:gd name="T24" fmla="*/ 85 w 255"/>
                    <a:gd name="T25" fmla="*/ 217 h 219"/>
                    <a:gd name="T26" fmla="*/ 43 w 255"/>
                    <a:gd name="T27" fmla="*/ 208 h 219"/>
                    <a:gd name="T28" fmla="*/ 0 w 255"/>
                    <a:gd name="T29" fmla="*/ 195 h 2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5" h="219">
                      <a:moveTo>
                        <a:pt x="0" y="195"/>
                      </a:moveTo>
                      <a:lnTo>
                        <a:pt x="0" y="25"/>
                      </a:lnTo>
                      <a:lnTo>
                        <a:pt x="43" y="11"/>
                      </a:lnTo>
                      <a:lnTo>
                        <a:pt x="85" y="3"/>
                      </a:lnTo>
                      <a:lnTo>
                        <a:pt x="127" y="0"/>
                      </a:lnTo>
                      <a:lnTo>
                        <a:pt x="171" y="3"/>
                      </a:lnTo>
                      <a:lnTo>
                        <a:pt x="214" y="11"/>
                      </a:lnTo>
                      <a:lnTo>
                        <a:pt x="255" y="25"/>
                      </a:lnTo>
                      <a:lnTo>
                        <a:pt x="255" y="195"/>
                      </a:lnTo>
                      <a:lnTo>
                        <a:pt x="214" y="208"/>
                      </a:lnTo>
                      <a:lnTo>
                        <a:pt x="171" y="217"/>
                      </a:lnTo>
                      <a:lnTo>
                        <a:pt x="127" y="219"/>
                      </a:lnTo>
                      <a:lnTo>
                        <a:pt x="85" y="217"/>
                      </a:lnTo>
                      <a:lnTo>
                        <a:pt x="43" y="208"/>
                      </a:lnTo>
                      <a:lnTo>
                        <a:pt x="0" y="195"/>
                      </a:lnTo>
                      <a:close/>
                    </a:path>
                  </a:pathLst>
                </a:custGeom>
                <a:gradFill rotWithShape="0">
                  <a:gsLst>
                    <a:gs pos="0">
                      <a:srgbClr val="008000"/>
                    </a:gs>
                    <a:gs pos="100000">
                      <a:srgbClr val="000000"/>
                    </a:gs>
                  </a:gsLst>
                  <a:lin ang="5400000" scaled="1"/>
                </a:gradFill>
                <a:ln w="7938">
                  <a:solidFill>
                    <a:srgbClr val="008000"/>
                  </a:solidFill>
                  <a:prstDash val="solid"/>
                  <a:round/>
                  <a:headEnd/>
                  <a:tailEnd/>
                </a:ln>
              </p:spPr>
              <p:txBody>
                <a:bodyPr/>
                <a:lstStyle/>
                <a:p>
                  <a:endParaRPr lang="en-US"/>
                </a:p>
              </p:txBody>
            </p:sp>
            <p:sp>
              <p:nvSpPr>
                <p:cNvPr id="125" name="Freeform 91"/>
                <p:cNvSpPr>
                  <a:spLocks/>
                </p:cNvSpPr>
                <p:nvPr/>
              </p:nvSpPr>
              <p:spPr bwMode="auto">
                <a:xfrm>
                  <a:off x="240" y="2377"/>
                  <a:ext cx="255" cy="24"/>
                </a:xfrm>
                <a:custGeom>
                  <a:avLst/>
                  <a:gdLst>
                    <a:gd name="T0" fmla="*/ 0 w 255"/>
                    <a:gd name="T1" fmla="*/ 0 h 24"/>
                    <a:gd name="T2" fmla="*/ 43 w 255"/>
                    <a:gd name="T3" fmla="*/ 13 h 24"/>
                    <a:gd name="T4" fmla="*/ 85 w 255"/>
                    <a:gd name="T5" fmla="*/ 21 h 24"/>
                    <a:gd name="T6" fmla="*/ 127 w 255"/>
                    <a:gd name="T7" fmla="*/ 24 h 24"/>
                    <a:gd name="T8" fmla="*/ 171 w 255"/>
                    <a:gd name="T9" fmla="*/ 21 h 24"/>
                    <a:gd name="T10" fmla="*/ 214 w 255"/>
                    <a:gd name="T11" fmla="*/ 13 h 24"/>
                    <a:gd name="T12" fmla="*/ 255 w 255"/>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5" h="24">
                      <a:moveTo>
                        <a:pt x="0" y="0"/>
                      </a:moveTo>
                      <a:lnTo>
                        <a:pt x="43" y="13"/>
                      </a:lnTo>
                      <a:lnTo>
                        <a:pt x="85" y="21"/>
                      </a:lnTo>
                      <a:lnTo>
                        <a:pt x="127" y="24"/>
                      </a:lnTo>
                      <a:lnTo>
                        <a:pt x="171" y="21"/>
                      </a:lnTo>
                      <a:lnTo>
                        <a:pt x="214" y="13"/>
                      </a:lnTo>
                      <a:lnTo>
                        <a:pt x="255" y="0"/>
                      </a:lnTo>
                    </a:path>
                  </a:pathLst>
                </a:custGeom>
                <a:noFill/>
                <a:ln w="79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AutoShape 92"/>
                <p:cNvSpPr>
                  <a:spLocks noChangeArrowheads="1"/>
                </p:cNvSpPr>
                <p:nvPr/>
              </p:nvSpPr>
              <p:spPr bwMode="auto">
                <a:xfrm>
                  <a:off x="528" y="2413"/>
                  <a:ext cx="144" cy="96"/>
                </a:xfrm>
                <a:prstGeom prst="rightArrow">
                  <a:avLst>
                    <a:gd name="adj1" fmla="val 50000"/>
                    <a:gd name="adj2" fmla="val 37500"/>
                  </a:avLst>
                </a:prstGeom>
                <a:solidFill>
                  <a:srgbClr val="9999FF"/>
                </a:solidFill>
                <a:ln w="12700">
                  <a:solidFill>
                    <a:srgbClr val="9999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 name="Group 93"/>
              <p:cNvGrpSpPr>
                <a:grpSpLocks/>
              </p:cNvGrpSpPr>
              <p:nvPr/>
            </p:nvGrpSpPr>
            <p:grpSpPr bwMode="auto">
              <a:xfrm>
                <a:off x="3936" y="1536"/>
                <a:ext cx="432" cy="1056"/>
                <a:chOff x="3958" y="1894"/>
                <a:chExt cx="481" cy="1853"/>
              </a:xfrm>
            </p:grpSpPr>
            <p:sp>
              <p:nvSpPr>
                <p:cNvPr id="108" name="Freeform 94"/>
                <p:cNvSpPr>
                  <a:spLocks/>
                </p:cNvSpPr>
                <p:nvPr/>
              </p:nvSpPr>
              <p:spPr bwMode="auto">
                <a:xfrm>
                  <a:off x="3958" y="1894"/>
                  <a:ext cx="481" cy="1853"/>
                </a:xfrm>
                <a:custGeom>
                  <a:avLst/>
                  <a:gdLst>
                    <a:gd name="T0" fmla="*/ 96 w 481"/>
                    <a:gd name="T1" fmla="*/ 1853 h 1853"/>
                    <a:gd name="T2" fmla="*/ 385 w 481"/>
                    <a:gd name="T3" fmla="*/ 1853 h 1853"/>
                    <a:gd name="T4" fmla="*/ 406 w 481"/>
                    <a:gd name="T5" fmla="*/ 1852 h 1853"/>
                    <a:gd name="T6" fmla="*/ 428 w 481"/>
                    <a:gd name="T7" fmla="*/ 1844 h 1853"/>
                    <a:gd name="T8" fmla="*/ 446 w 481"/>
                    <a:gd name="T9" fmla="*/ 1833 h 1853"/>
                    <a:gd name="T10" fmla="*/ 460 w 481"/>
                    <a:gd name="T11" fmla="*/ 1819 h 1853"/>
                    <a:gd name="T12" fmla="*/ 472 w 481"/>
                    <a:gd name="T13" fmla="*/ 1802 h 1853"/>
                    <a:gd name="T14" fmla="*/ 480 w 481"/>
                    <a:gd name="T15" fmla="*/ 1782 h 1853"/>
                    <a:gd name="T16" fmla="*/ 481 w 481"/>
                    <a:gd name="T17" fmla="*/ 1761 h 1853"/>
                    <a:gd name="T18" fmla="*/ 481 w 481"/>
                    <a:gd name="T19" fmla="*/ 92 h 1853"/>
                    <a:gd name="T20" fmla="*/ 480 w 481"/>
                    <a:gd name="T21" fmla="*/ 71 h 1853"/>
                    <a:gd name="T22" fmla="*/ 472 w 481"/>
                    <a:gd name="T23" fmla="*/ 51 h 1853"/>
                    <a:gd name="T24" fmla="*/ 460 w 481"/>
                    <a:gd name="T25" fmla="*/ 34 h 1853"/>
                    <a:gd name="T26" fmla="*/ 446 w 481"/>
                    <a:gd name="T27" fmla="*/ 20 h 1853"/>
                    <a:gd name="T28" fmla="*/ 428 w 481"/>
                    <a:gd name="T29" fmla="*/ 9 h 1853"/>
                    <a:gd name="T30" fmla="*/ 406 w 481"/>
                    <a:gd name="T31" fmla="*/ 1 h 1853"/>
                    <a:gd name="T32" fmla="*/ 385 w 481"/>
                    <a:gd name="T33" fmla="*/ 0 h 1853"/>
                    <a:gd name="T34" fmla="*/ 96 w 481"/>
                    <a:gd name="T35" fmla="*/ 0 h 1853"/>
                    <a:gd name="T36" fmla="*/ 75 w 481"/>
                    <a:gd name="T37" fmla="*/ 1 h 1853"/>
                    <a:gd name="T38" fmla="*/ 54 w 481"/>
                    <a:gd name="T39" fmla="*/ 9 h 1853"/>
                    <a:gd name="T40" fmla="*/ 36 w 481"/>
                    <a:gd name="T41" fmla="*/ 20 h 1853"/>
                    <a:gd name="T42" fmla="*/ 21 w 481"/>
                    <a:gd name="T43" fmla="*/ 34 h 1853"/>
                    <a:gd name="T44" fmla="*/ 10 w 481"/>
                    <a:gd name="T45" fmla="*/ 51 h 1853"/>
                    <a:gd name="T46" fmla="*/ 2 w 481"/>
                    <a:gd name="T47" fmla="*/ 71 h 1853"/>
                    <a:gd name="T48" fmla="*/ 0 w 481"/>
                    <a:gd name="T49" fmla="*/ 92 h 1853"/>
                    <a:gd name="T50" fmla="*/ 0 w 481"/>
                    <a:gd name="T51" fmla="*/ 1761 h 1853"/>
                    <a:gd name="T52" fmla="*/ 2 w 481"/>
                    <a:gd name="T53" fmla="*/ 1782 h 1853"/>
                    <a:gd name="T54" fmla="*/ 10 w 481"/>
                    <a:gd name="T55" fmla="*/ 1802 h 1853"/>
                    <a:gd name="T56" fmla="*/ 21 w 481"/>
                    <a:gd name="T57" fmla="*/ 1819 h 1853"/>
                    <a:gd name="T58" fmla="*/ 36 w 481"/>
                    <a:gd name="T59" fmla="*/ 1833 h 1853"/>
                    <a:gd name="T60" fmla="*/ 54 w 481"/>
                    <a:gd name="T61" fmla="*/ 1844 h 1853"/>
                    <a:gd name="T62" fmla="*/ 75 w 481"/>
                    <a:gd name="T63" fmla="*/ 1852 h 1853"/>
                    <a:gd name="T64" fmla="*/ 96 w 481"/>
                    <a:gd name="T65" fmla="*/ 1853 h 18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1" h="1853">
                      <a:moveTo>
                        <a:pt x="96" y="1853"/>
                      </a:moveTo>
                      <a:lnTo>
                        <a:pt x="385" y="1853"/>
                      </a:lnTo>
                      <a:lnTo>
                        <a:pt x="406" y="1852"/>
                      </a:lnTo>
                      <a:lnTo>
                        <a:pt x="428" y="1844"/>
                      </a:lnTo>
                      <a:lnTo>
                        <a:pt x="446" y="1833"/>
                      </a:lnTo>
                      <a:lnTo>
                        <a:pt x="460" y="1819"/>
                      </a:lnTo>
                      <a:lnTo>
                        <a:pt x="472" y="1802"/>
                      </a:lnTo>
                      <a:lnTo>
                        <a:pt x="480" y="1782"/>
                      </a:lnTo>
                      <a:lnTo>
                        <a:pt x="481" y="1761"/>
                      </a:lnTo>
                      <a:lnTo>
                        <a:pt x="481" y="92"/>
                      </a:lnTo>
                      <a:lnTo>
                        <a:pt x="480" y="71"/>
                      </a:lnTo>
                      <a:lnTo>
                        <a:pt x="472" y="51"/>
                      </a:lnTo>
                      <a:lnTo>
                        <a:pt x="460" y="34"/>
                      </a:lnTo>
                      <a:lnTo>
                        <a:pt x="446" y="20"/>
                      </a:lnTo>
                      <a:lnTo>
                        <a:pt x="428" y="9"/>
                      </a:lnTo>
                      <a:lnTo>
                        <a:pt x="406" y="1"/>
                      </a:lnTo>
                      <a:lnTo>
                        <a:pt x="385" y="0"/>
                      </a:lnTo>
                      <a:lnTo>
                        <a:pt x="96" y="0"/>
                      </a:lnTo>
                      <a:lnTo>
                        <a:pt x="75" y="1"/>
                      </a:lnTo>
                      <a:lnTo>
                        <a:pt x="54" y="9"/>
                      </a:lnTo>
                      <a:lnTo>
                        <a:pt x="36" y="20"/>
                      </a:lnTo>
                      <a:lnTo>
                        <a:pt x="21" y="34"/>
                      </a:lnTo>
                      <a:lnTo>
                        <a:pt x="10" y="51"/>
                      </a:lnTo>
                      <a:lnTo>
                        <a:pt x="2" y="71"/>
                      </a:lnTo>
                      <a:lnTo>
                        <a:pt x="0" y="92"/>
                      </a:lnTo>
                      <a:lnTo>
                        <a:pt x="0" y="1761"/>
                      </a:lnTo>
                      <a:lnTo>
                        <a:pt x="2" y="1782"/>
                      </a:lnTo>
                      <a:lnTo>
                        <a:pt x="10" y="1802"/>
                      </a:lnTo>
                      <a:lnTo>
                        <a:pt x="21" y="1819"/>
                      </a:lnTo>
                      <a:lnTo>
                        <a:pt x="36" y="1833"/>
                      </a:lnTo>
                      <a:lnTo>
                        <a:pt x="54" y="1844"/>
                      </a:lnTo>
                      <a:lnTo>
                        <a:pt x="75" y="1852"/>
                      </a:lnTo>
                      <a:lnTo>
                        <a:pt x="96" y="1853"/>
                      </a:lnTo>
                    </a:path>
                  </a:pathLst>
                </a:custGeom>
                <a:noFill/>
                <a:ln w="23813">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95"/>
                <p:cNvSpPr>
                  <a:spLocks/>
                </p:cNvSpPr>
                <p:nvPr/>
              </p:nvSpPr>
              <p:spPr bwMode="auto">
                <a:xfrm>
                  <a:off x="4033" y="2300"/>
                  <a:ext cx="310" cy="265"/>
                </a:xfrm>
                <a:custGeom>
                  <a:avLst/>
                  <a:gdLst>
                    <a:gd name="T0" fmla="*/ 0 w 310"/>
                    <a:gd name="T1" fmla="*/ 235 h 265"/>
                    <a:gd name="T2" fmla="*/ 0 w 310"/>
                    <a:gd name="T3" fmla="*/ 28 h 265"/>
                    <a:gd name="T4" fmla="*/ 44 w 310"/>
                    <a:gd name="T5" fmla="*/ 14 h 265"/>
                    <a:gd name="T6" fmla="*/ 88 w 310"/>
                    <a:gd name="T7" fmla="*/ 4 h 265"/>
                    <a:gd name="T8" fmla="*/ 132 w 310"/>
                    <a:gd name="T9" fmla="*/ 0 h 265"/>
                    <a:gd name="T10" fmla="*/ 178 w 310"/>
                    <a:gd name="T11" fmla="*/ 0 h 265"/>
                    <a:gd name="T12" fmla="*/ 224 w 310"/>
                    <a:gd name="T13" fmla="*/ 4 h 265"/>
                    <a:gd name="T14" fmla="*/ 268 w 310"/>
                    <a:gd name="T15" fmla="*/ 14 h 265"/>
                    <a:gd name="T16" fmla="*/ 310 w 310"/>
                    <a:gd name="T17" fmla="*/ 28 h 265"/>
                    <a:gd name="T18" fmla="*/ 310 w 310"/>
                    <a:gd name="T19" fmla="*/ 235 h 265"/>
                    <a:gd name="T20" fmla="*/ 268 w 310"/>
                    <a:gd name="T21" fmla="*/ 249 h 265"/>
                    <a:gd name="T22" fmla="*/ 224 w 310"/>
                    <a:gd name="T23" fmla="*/ 260 h 265"/>
                    <a:gd name="T24" fmla="*/ 178 w 310"/>
                    <a:gd name="T25" fmla="*/ 265 h 265"/>
                    <a:gd name="T26" fmla="*/ 132 w 310"/>
                    <a:gd name="T27" fmla="*/ 265 h 265"/>
                    <a:gd name="T28" fmla="*/ 88 w 310"/>
                    <a:gd name="T29" fmla="*/ 260 h 265"/>
                    <a:gd name="T30" fmla="*/ 44 w 310"/>
                    <a:gd name="T31" fmla="*/ 249 h 265"/>
                    <a:gd name="T32" fmla="*/ 0 w 310"/>
                    <a:gd name="T33" fmla="*/ 235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0" h="265">
                      <a:moveTo>
                        <a:pt x="0" y="235"/>
                      </a:moveTo>
                      <a:lnTo>
                        <a:pt x="0" y="28"/>
                      </a:lnTo>
                      <a:lnTo>
                        <a:pt x="44" y="14"/>
                      </a:lnTo>
                      <a:lnTo>
                        <a:pt x="88" y="4"/>
                      </a:lnTo>
                      <a:lnTo>
                        <a:pt x="132" y="0"/>
                      </a:lnTo>
                      <a:lnTo>
                        <a:pt x="178" y="0"/>
                      </a:lnTo>
                      <a:lnTo>
                        <a:pt x="224" y="4"/>
                      </a:lnTo>
                      <a:lnTo>
                        <a:pt x="268" y="14"/>
                      </a:lnTo>
                      <a:lnTo>
                        <a:pt x="310" y="28"/>
                      </a:lnTo>
                      <a:lnTo>
                        <a:pt x="310" y="235"/>
                      </a:lnTo>
                      <a:lnTo>
                        <a:pt x="268" y="249"/>
                      </a:lnTo>
                      <a:lnTo>
                        <a:pt x="224" y="260"/>
                      </a:lnTo>
                      <a:lnTo>
                        <a:pt x="178" y="265"/>
                      </a:lnTo>
                      <a:lnTo>
                        <a:pt x="132" y="265"/>
                      </a:lnTo>
                      <a:lnTo>
                        <a:pt x="88" y="260"/>
                      </a:lnTo>
                      <a:lnTo>
                        <a:pt x="44" y="249"/>
                      </a:lnTo>
                      <a:lnTo>
                        <a:pt x="0" y="235"/>
                      </a:lnTo>
                      <a:close/>
                    </a:path>
                  </a:pathLst>
                </a:custGeom>
                <a:solidFill>
                  <a:srgbClr val="FFFFFF"/>
                </a:solidFill>
                <a:ln w="7938">
                  <a:solidFill>
                    <a:srgbClr val="000000"/>
                  </a:solidFill>
                  <a:prstDash val="solid"/>
                  <a:round/>
                  <a:headEnd/>
                  <a:tailEnd/>
                </a:ln>
              </p:spPr>
              <p:txBody>
                <a:bodyPr/>
                <a:lstStyle/>
                <a:p>
                  <a:endParaRPr lang="en-US"/>
                </a:p>
              </p:txBody>
            </p:sp>
            <p:sp>
              <p:nvSpPr>
                <p:cNvPr id="110" name="Freeform 96"/>
                <p:cNvSpPr>
                  <a:spLocks/>
                </p:cNvSpPr>
                <p:nvPr/>
              </p:nvSpPr>
              <p:spPr bwMode="auto">
                <a:xfrm>
                  <a:off x="4033" y="2328"/>
                  <a:ext cx="310" cy="29"/>
                </a:xfrm>
                <a:custGeom>
                  <a:avLst/>
                  <a:gdLst>
                    <a:gd name="T0" fmla="*/ 0 w 310"/>
                    <a:gd name="T1" fmla="*/ 0 h 29"/>
                    <a:gd name="T2" fmla="*/ 44 w 310"/>
                    <a:gd name="T3" fmla="*/ 15 h 29"/>
                    <a:gd name="T4" fmla="*/ 88 w 310"/>
                    <a:gd name="T5" fmla="*/ 25 h 29"/>
                    <a:gd name="T6" fmla="*/ 132 w 310"/>
                    <a:gd name="T7" fmla="*/ 29 h 29"/>
                    <a:gd name="T8" fmla="*/ 178 w 310"/>
                    <a:gd name="T9" fmla="*/ 29 h 29"/>
                    <a:gd name="T10" fmla="*/ 224 w 310"/>
                    <a:gd name="T11" fmla="*/ 25 h 29"/>
                    <a:gd name="T12" fmla="*/ 268 w 310"/>
                    <a:gd name="T13" fmla="*/ 15 h 29"/>
                    <a:gd name="T14" fmla="*/ 310 w 310"/>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0" h="29">
                      <a:moveTo>
                        <a:pt x="0" y="0"/>
                      </a:moveTo>
                      <a:lnTo>
                        <a:pt x="44" y="15"/>
                      </a:lnTo>
                      <a:lnTo>
                        <a:pt x="88" y="25"/>
                      </a:lnTo>
                      <a:lnTo>
                        <a:pt x="132" y="29"/>
                      </a:lnTo>
                      <a:lnTo>
                        <a:pt x="178" y="29"/>
                      </a:lnTo>
                      <a:lnTo>
                        <a:pt x="224" y="25"/>
                      </a:lnTo>
                      <a:lnTo>
                        <a:pt x="268" y="15"/>
                      </a:lnTo>
                      <a:lnTo>
                        <a:pt x="31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Rectangle 97"/>
                <p:cNvSpPr>
                  <a:spLocks noChangeArrowheads="1"/>
                </p:cNvSpPr>
                <p:nvPr/>
              </p:nvSpPr>
              <p:spPr bwMode="auto">
                <a:xfrm>
                  <a:off x="4103" y="2394"/>
                  <a:ext cx="14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0">
                      <a:solidFill>
                        <a:srgbClr val="000000"/>
                      </a:solidFill>
                    </a:rPr>
                    <a:t>PPY</a:t>
                  </a:r>
                  <a:endParaRPr lang="en-US" sz="800" b="0">
                    <a:latin typeface="Times New Roman" pitchFamily="18" charset="0"/>
                  </a:endParaRPr>
                </a:p>
              </p:txBody>
            </p:sp>
            <p:sp>
              <p:nvSpPr>
                <p:cNvPr id="112" name="Freeform 98"/>
                <p:cNvSpPr>
                  <a:spLocks/>
                </p:cNvSpPr>
                <p:nvPr/>
              </p:nvSpPr>
              <p:spPr bwMode="auto">
                <a:xfrm>
                  <a:off x="4033" y="2678"/>
                  <a:ext cx="310" cy="265"/>
                </a:xfrm>
                <a:custGeom>
                  <a:avLst/>
                  <a:gdLst>
                    <a:gd name="T0" fmla="*/ 0 w 310"/>
                    <a:gd name="T1" fmla="*/ 237 h 265"/>
                    <a:gd name="T2" fmla="*/ 0 w 310"/>
                    <a:gd name="T3" fmla="*/ 29 h 265"/>
                    <a:gd name="T4" fmla="*/ 44 w 310"/>
                    <a:gd name="T5" fmla="*/ 15 h 265"/>
                    <a:gd name="T6" fmla="*/ 88 w 310"/>
                    <a:gd name="T7" fmla="*/ 4 h 265"/>
                    <a:gd name="T8" fmla="*/ 132 w 310"/>
                    <a:gd name="T9" fmla="*/ 0 h 265"/>
                    <a:gd name="T10" fmla="*/ 178 w 310"/>
                    <a:gd name="T11" fmla="*/ 0 h 265"/>
                    <a:gd name="T12" fmla="*/ 224 w 310"/>
                    <a:gd name="T13" fmla="*/ 4 h 265"/>
                    <a:gd name="T14" fmla="*/ 268 w 310"/>
                    <a:gd name="T15" fmla="*/ 15 h 265"/>
                    <a:gd name="T16" fmla="*/ 310 w 310"/>
                    <a:gd name="T17" fmla="*/ 29 h 265"/>
                    <a:gd name="T18" fmla="*/ 310 w 310"/>
                    <a:gd name="T19" fmla="*/ 237 h 265"/>
                    <a:gd name="T20" fmla="*/ 268 w 310"/>
                    <a:gd name="T21" fmla="*/ 251 h 265"/>
                    <a:gd name="T22" fmla="*/ 224 w 310"/>
                    <a:gd name="T23" fmla="*/ 260 h 265"/>
                    <a:gd name="T24" fmla="*/ 178 w 310"/>
                    <a:gd name="T25" fmla="*/ 265 h 265"/>
                    <a:gd name="T26" fmla="*/ 132 w 310"/>
                    <a:gd name="T27" fmla="*/ 265 h 265"/>
                    <a:gd name="T28" fmla="*/ 88 w 310"/>
                    <a:gd name="T29" fmla="*/ 260 h 265"/>
                    <a:gd name="T30" fmla="*/ 44 w 310"/>
                    <a:gd name="T31" fmla="*/ 251 h 265"/>
                    <a:gd name="T32" fmla="*/ 0 w 310"/>
                    <a:gd name="T33" fmla="*/ 23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0" h="265">
                      <a:moveTo>
                        <a:pt x="0" y="237"/>
                      </a:moveTo>
                      <a:lnTo>
                        <a:pt x="0" y="29"/>
                      </a:lnTo>
                      <a:lnTo>
                        <a:pt x="44" y="15"/>
                      </a:lnTo>
                      <a:lnTo>
                        <a:pt x="88" y="4"/>
                      </a:lnTo>
                      <a:lnTo>
                        <a:pt x="132" y="0"/>
                      </a:lnTo>
                      <a:lnTo>
                        <a:pt x="178" y="0"/>
                      </a:lnTo>
                      <a:lnTo>
                        <a:pt x="224" y="4"/>
                      </a:lnTo>
                      <a:lnTo>
                        <a:pt x="268" y="15"/>
                      </a:lnTo>
                      <a:lnTo>
                        <a:pt x="310" y="29"/>
                      </a:lnTo>
                      <a:lnTo>
                        <a:pt x="310" y="237"/>
                      </a:lnTo>
                      <a:lnTo>
                        <a:pt x="268" y="251"/>
                      </a:lnTo>
                      <a:lnTo>
                        <a:pt x="224" y="260"/>
                      </a:lnTo>
                      <a:lnTo>
                        <a:pt x="178" y="265"/>
                      </a:lnTo>
                      <a:lnTo>
                        <a:pt x="132" y="265"/>
                      </a:lnTo>
                      <a:lnTo>
                        <a:pt x="88" y="260"/>
                      </a:lnTo>
                      <a:lnTo>
                        <a:pt x="44" y="251"/>
                      </a:lnTo>
                      <a:lnTo>
                        <a:pt x="0" y="237"/>
                      </a:lnTo>
                      <a:close/>
                    </a:path>
                  </a:pathLst>
                </a:custGeom>
                <a:solidFill>
                  <a:srgbClr val="FFFFFF"/>
                </a:solidFill>
                <a:ln w="7938">
                  <a:solidFill>
                    <a:srgbClr val="000000"/>
                  </a:solidFill>
                  <a:prstDash val="solid"/>
                  <a:round/>
                  <a:headEnd/>
                  <a:tailEnd/>
                </a:ln>
              </p:spPr>
              <p:txBody>
                <a:bodyPr/>
                <a:lstStyle/>
                <a:p>
                  <a:endParaRPr lang="en-US"/>
                </a:p>
              </p:txBody>
            </p:sp>
            <p:sp>
              <p:nvSpPr>
                <p:cNvPr id="113" name="Freeform 99"/>
                <p:cNvSpPr>
                  <a:spLocks/>
                </p:cNvSpPr>
                <p:nvPr/>
              </p:nvSpPr>
              <p:spPr bwMode="auto">
                <a:xfrm>
                  <a:off x="4033" y="2707"/>
                  <a:ext cx="310" cy="28"/>
                </a:xfrm>
                <a:custGeom>
                  <a:avLst/>
                  <a:gdLst>
                    <a:gd name="T0" fmla="*/ 0 w 310"/>
                    <a:gd name="T1" fmla="*/ 0 h 28"/>
                    <a:gd name="T2" fmla="*/ 44 w 310"/>
                    <a:gd name="T3" fmla="*/ 14 h 28"/>
                    <a:gd name="T4" fmla="*/ 88 w 310"/>
                    <a:gd name="T5" fmla="*/ 24 h 28"/>
                    <a:gd name="T6" fmla="*/ 132 w 310"/>
                    <a:gd name="T7" fmla="*/ 28 h 28"/>
                    <a:gd name="T8" fmla="*/ 178 w 310"/>
                    <a:gd name="T9" fmla="*/ 28 h 28"/>
                    <a:gd name="T10" fmla="*/ 224 w 310"/>
                    <a:gd name="T11" fmla="*/ 24 h 28"/>
                    <a:gd name="T12" fmla="*/ 268 w 310"/>
                    <a:gd name="T13" fmla="*/ 14 h 28"/>
                    <a:gd name="T14" fmla="*/ 310 w 310"/>
                    <a:gd name="T15" fmla="*/ 0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0" h="28">
                      <a:moveTo>
                        <a:pt x="0" y="0"/>
                      </a:moveTo>
                      <a:lnTo>
                        <a:pt x="44" y="14"/>
                      </a:lnTo>
                      <a:lnTo>
                        <a:pt x="88" y="24"/>
                      </a:lnTo>
                      <a:lnTo>
                        <a:pt x="132" y="28"/>
                      </a:lnTo>
                      <a:lnTo>
                        <a:pt x="178" y="28"/>
                      </a:lnTo>
                      <a:lnTo>
                        <a:pt x="224" y="24"/>
                      </a:lnTo>
                      <a:lnTo>
                        <a:pt x="268" y="14"/>
                      </a:lnTo>
                      <a:lnTo>
                        <a:pt x="31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Rectangle 100"/>
                <p:cNvSpPr>
                  <a:spLocks noChangeArrowheads="1"/>
                </p:cNvSpPr>
                <p:nvPr/>
              </p:nvSpPr>
              <p:spPr bwMode="auto">
                <a:xfrm>
                  <a:off x="4105" y="2761"/>
                  <a:ext cx="13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0">
                      <a:solidFill>
                        <a:srgbClr val="000000"/>
                      </a:solidFill>
                    </a:rPr>
                    <a:t>ETA</a:t>
                  </a:r>
                  <a:endParaRPr lang="en-US" sz="800" b="0">
                    <a:latin typeface="Times New Roman" pitchFamily="18" charset="0"/>
                  </a:endParaRPr>
                </a:p>
              </p:txBody>
            </p:sp>
            <p:sp>
              <p:nvSpPr>
                <p:cNvPr id="115" name="Freeform 101"/>
                <p:cNvSpPr>
                  <a:spLocks/>
                </p:cNvSpPr>
                <p:nvPr/>
              </p:nvSpPr>
              <p:spPr bwMode="auto">
                <a:xfrm>
                  <a:off x="4033" y="3046"/>
                  <a:ext cx="310" cy="266"/>
                </a:xfrm>
                <a:custGeom>
                  <a:avLst/>
                  <a:gdLst>
                    <a:gd name="T0" fmla="*/ 0 w 310"/>
                    <a:gd name="T1" fmla="*/ 237 h 266"/>
                    <a:gd name="T2" fmla="*/ 0 w 310"/>
                    <a:gd name="T3" fmla="*/ 30 h 266"/>
                    <a:gd name="T4" fmla="*/ 44 w 310"/>
                    <a:gd name="T5" fmla="*/ 16 h 266"/>
                    <a:gd name="T6" fmla="*/ 88 w 310"/>
                    <a:gd name="T7" fmla="*/ 6 h 266"/>
                    <a:gd name="T8" fmla="*/ 132 w 310"/>
                    <a:gd name="T9" fmla="*/ 0 h 266"/>
                    <a:gd name="T10" fmla="*/ 178 w 310"/>
                    <a:gd name="T11" fmla="*/ 0 h 266"/>
                    <a:gd name="T12" fmla="*/ 224 w 310"/>
                    <a:gd name="T13" fmla="*/ 6 h 266"/>
                    <a:gd name="T14" fmla="*/ 268 w 310"/>
                    <a:gd name="T15" fmla="*/ 16 h 266"/>
                    <a:gd name="T16" fmla="*/ 310 w 310"/>
                    <a:gd name="T17" fmla="*/ 30 h 266"/>
                    <a:gd name="T18" fmla="*/ 310 w 310"/>
                    <a:gd name="T19" fmla="*/ 237 h 266"/>
                    <a:gd name="T20" fmla="*/ 268 w 310"/>
                    <a:gd name="T21" fmla="*/ 252 h 266"/>
                    <a:gd name="T22" fmla="*/ 224 w 310"/>
                    <a:gd name="T23" fmla="*/ 261 h 266"/>
                    <a:gd name="T24" fmla="*/ 178 w 310"/>
                    <a:gd name="T25" fmla="*/ 266 h 266"/>
                    <a:gd name="T26" fmla="*/ 132 w 310"/>
                    <a:gd name="T27" fmla="*/ 266 h 266"/>
                    <a:gd name="T28" fmla="*/ 88 w 310"/>
                    <a:gd name="T29" fmla="*/ 261 h 266"/>
                    <a:gd name="T30" fmla="*/ 44 w 310"/>
                    <a:gd name="T31" fmla="*/ 252 h 266"/>
                    <a:gd name="T32" fmla="*/ 0 w 310"/>
                    <a:gd name="T33" fmla="*/ 237 h 2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0" h="266">
                      <a:moveTo>
                        <a:pt x="0" y="237"/>
                      </a:moveTo>
                      <a:lnTo>
                        <a:pt x="0" y="30"/>
                      </a:lnTo>
                      <a:lnTo>
                        <a:pt x="44" y="16"/>
                      </a:lnTo>
                      <a:lnTo>
                        <a:pt x="88" y="6"/>
                      </a:lnTo>
                      <a:lnTo>
                        <a:pt x="132" y="0"/>
                      </a:lnTo>
                      <a:lnTo>
                        <a:pt x="178" y="0"/>
                      </a:lnTo>
                      <a:lnTo>
                        <a:pt x="224" y="6"/>
                      </a:lnTo>
                      <a:lnTo>
                        <a:pt x="268" y="16"/>
                      </a:lnTo>
                      <a:lnTo>
                        <a:pt x="310" y="30"/>
                      </a:lnTo>
                      <a:lnTo>
                        <a:pt x="310" y="237"/>
                      </a:lnTo>
                      <a:lnTo>
                        <a:pt x="268" y="252"/>
                      </a:lnTo>
                      <a:lnTo>
                        <a:pt x="224" y="261"/>
                      </a:lnTo>
                      <a:lnTo>
                        <a:pt x="178" y="266"/>
                      </a:lnTo>
                      <a:lnTo>
                        <a:pt x="132" y="266"/>
                      </a:lnTo>
                      <a:lnTo>
                        <a:pt x="88" y="261"/>
                      </a:lnTo>
                      <a:lnTo>
                        <a:pt x="44" y="252"/>
                      </a:lnTo>
                      <a:lnTo>
                        <a:pt x="0" y="237"/>
                      </a:lnTo>
                      <a:close/>
                    </a:path>
                  </a:pathLst>
                </a:custGeom>
                <a:solidFill>
                  <a:srgbClr val="FFFFFF"/>
                </a:solidFill>
                <a:ln w="7938">
                  <a:solidFill>
                    <a:srgbClr val="000000"/>
                  </a:solidFill>
                  <a:prstDash val="solid"/>
                  <a:round/>
                  <a:headEnd/>
                  <a:tailEnd/>
                </a:ln>
              </p:spPr>
              <p:txBody>
                <a:bodyPr/>
                <a:lstStyle/>
                <a:p>
                  <a:endParaRPr lang="en-US"/>
                </a:p>
              </p:txBody>
            </p:sp>
            <p:sp>
              <p:nvSpPr>
                <p:cNvPr id="116" name="Freeform 102"/>
                <p:cNvSpPr>
                  <a:spLocks/>
                </p:cNvSpPr>
                <p:nvPr/>
              </p:nvSpPr>
              <p:spPr bwMode="auto">
                <a:xfrm>
                  <a:off x="4033" y="3076"/>
                  <a:ext cx="310" cy="29"/>
                </a:xfrm>
                <a:custGeom>
                  <a:avLst/>
                  <a:gdLst>
                    <a:gd name="T0" fmla="*/ 0 w 310"/>
                    <a:gd name="T1" fmla="*/ 0 h 29"/>
                    <a:gd name="T2" fmla="*/ 44 w 310"/>
                    <a:gd name="T3" fmla="*/ 14 h 29"/>
                    <a:gd name="T4" fmla="*/ 88 w 310"/>
                    <a:gd name="T5" fmla="*/ 23 h 29"/>
                    <a:gd name="T6" fmla="*/ 132 w 310"/>
                    <a:gd name="T7" fmla="*/ 29 h 29"/>
                    <a:gd name="T8" fmla="*/ 178 w 310"/>
                    <a:gd name="T9" fmla="*/ 29 h 29"/>
                    <a:gd name="T10" fmla="*/ 224 w 310"/>
                    <a:gd name="T11" fmla="*/ 23 h 29"/>
                    <a:gd name="T12" fmla="*/ 268 w 310"/>
                    <a:gd name="T13" fmla="*/ 14 h 29"/>
                    <a:gd name="T14" fmla="*/ 310 w 310"/>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0" h="29">
                      <a:moveTo>
                        <a:pt x="0" y="0"/>
                      </a:moveTo>
                      <a:lnTo>
                        <a:pt x="44" y="14"/>
                      </a:lnTo>
                      <a:lnTo>
                        <a:pt x="88" y="23"/>
                      </a:lnTo>
                      <a:lnTo>
                        <a:pt x="132" y="29"/>
                      </a:lnTo>
                      <a:lnTo>
                        <a:pt x="178" y="29"/>
                      </a:lnTo>
                      <a:lnTo>
                        <a:pt x="224" y="23"/>
                      </a:lnTo>
                      <a:lnTo>
                        <a:pt x="268" y="14"/>
                      </a:lnTo>
                      <a:lnTo>
                        <a:pt x="31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Rectangle 103"/>
                <p:cNvSpPr>
                  <a:spLocks noChangeArrowheads="1"/>
                </p:cNvSpPr>
                <p:nvPr/>
              </p:nvSpPr>
              <p:spPr bwMode="auto">
                <a:xfrm>
                  <a:off x="4103" y="3129"/>
                  <a:ext cx="14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0" dirty="0">
                      <a:solidFill>
                        <a:srgbClr val="000000"/>
                      </a:solidFill>
                    </a:rPr>
                    <a:t>BBP</a:t>
                  </a:r>
                  <a:endParaRPr lang="en-US" sz="800" b="0" dirty="0">
                    <a:latin typeface="Times New Roman" pitchFamily="18" charset="0"/>
                  </a:endParaRPr>
                </a:p>
              </p:txBody>
            </p:sp>
            <p:sp>
              <p:nvSpPr>
                <p:cNvPr id="118" name="Freeform 104"/>
                <p:cNvSpPr>
                  <a:spLocks/>
                </p:cNvSpPr>
                <p:nvPr/>
              </p:nvSpPr>
              <p:spPr bwMode="auto">
                <a:xfrm>
                  <a:off x="4033" y="3416"/>
                  <a:ext cx="310" cy="266"/>
                </a:xfrm>
                <a:custGeom>
                  <a:avLst/>
                  <a:gdLst>
                    <a:gd name="T0" fmla="*/ 0 w 310"/>
                    <a:gd name="T1" fmla="*/ 236 h 266"/>
                    <a:gd name="T2" fmla="*/ 0 w 310"/>
                    <a:gd name="T3" fmla="*/ 28 h 266"/>
                    <a:gd name="T4" fmla="*/ 44 w 310"/>
                    <a:gd name="T5" fmla="*/ 14 h 266"/>
                    <a:gd name="T6" fmla="*/ 88 w 310"/>
                    <a:gd name="T7" fmla="*/ 5 h 266"/>
                    <a:gd name="T8" fmla="*/ 132 w 310"/>
                    <a:gd name="T9" fmla="*/ 0 h 266"/>
                    <a:gd name="T10" fmla="*/ 178 w 310"/>
                    <a:gd name="T11" fmla="*/ 0 h 266"/>
                    <a:gd name="T12" fmla="*/ 224 w 310"/>
                    <a:gd name="T13" fmla="*/ 5 h 266"/>
                    <a:gd name="T14" fmla="*/ 268 w 310"/>
                    <a:gd name="T15" fmla="*/ 14 h 266"/>
                    <a:gd name="T16" fmla="*/ 310 w 310"/>
                    <a:gd name="T17" fmla="*/ 28 h 266"/>
                    <a:gd name="T18" fmla="*/ 310 w 310"/>
                    <a:gd name="T19" fmla="*/ 236 h 266"/>
                    <a:gd name="T20" fmla="*/ 268 w 310"/>
                    <a:gd name="T21" fmla="*/ 250 h 266"/>
                    <a:gd name="T22" fmla="*/ 224 w 310"/>
                    <a:gd name="T23" fmla="*/ 260 h 266"/>
                    <a:gd name="T24" fmla="*/ 178 w 310"/>
                    <a:gd name="T25" fmla="*/ 266 h 266"/>
                    <a:gd name="T26" fmla="*/ 132 w 310"/>
                    <a:gd name="T27" fmla="*/ 266 h 266"/>
                    <a:gd name="T28" fmla="*/ 88 w 310"/>
                    <a:gd name="T29" fmla="*/ 260 h 266"/>
                    <a:gd name="T30" fmla="*/ 44 w 310"/>
                    <a:gd name="T31" fmla="*/ 250 h 266"/>
                    <a:gd name="T32" fmla="*/ 0 w 310"/>
                    <a:gd name="T33" fmla="*/ 236 h 2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0" h="266">
                      <a:moveTo>
                        <a:pt x="0" y="236"/>
                      </a:moveTo>
                      <a:lnTo>
                        <a:pt x="0" y="28"/>
                      </a:lnTo>
                      <a:lnTo>
                        <a:pt x="44" y="14"/>
                      </a:lnTo>
                      <a:lnTo>
                        <a:pt x="88" y="5"/>
                      </a:lnTo>
                      <a:lnTo>
                        <a:pt x="132" y="0"/>
                      </a:lnTo>
                      <a:lnTo>
                        <a:pt x="178" y="0"/>
                      </a:lnTo>
                      <a:lnTo>
                        <a:pt x="224" y="5"/>
                      </a:lnTo>
                      <a:lnTo>
                        <a:pt x="268" y="14"/>
                      </a:lnTo>
                      <a:lnTo>
                        <a:pt x="310" y="28"/>
                      </a:lnTo>
                      <a:lnTo>
                        <a:pt x="310" y="236"/>
                      </a:lnTo>
                      <a:lnTo>
                        <a:pt x="268" y="250"/>
                      </a:lnTo>
                      <a:lnTo>
                        <a:pt x="224" y="260"/>
                      </a:lnTo>
                      <a:lnTo>
                        <a:pt x="178" y="266"/>
                      </a:lnTo>
                      <a:lnTo>
                        <a:pt x="132" y="266"/>
                      </a:lnTo>
                      <a:lnTo>
                        <a:pt x="88" y="260"/>
                      </a:lnTo>
                      <a:lnTo>
                        <a:pt x="44" y="250"/>
                      </a:lnTo>
                      <a:lnTo>
                        <a:pt x="0" y="236"/>
                      </a:lnTo>
                      <a:close/>
                    </a:path>
                  </a:pathLst>
                </a:custGeom>
                <a:solidFill>
                  <a:srgbClr val="FFFFFF"/>
                </a:solidFill>
                <a:ln w="7938">
                  <a:solidFill>
                    <a:srgbClr val="000000"/>
                  </a:solidFill>
                  <a:prstDash val="solid"/>
                  <a:round/>
                  <a:headEnd/>
                  <a:tailEnd/>
                </a:ln>
              </p:spPr>
              <p:txBody>
                <a:bodyPr/>
                <a:lstStyle/>
                <a:p>
                  <a:endParaRPr lang="en-US"/>
                </a:p>
              </p:txBody>
            </p:sp>
            <p:sp>
              <p:nvSpPr>
                <p:cNvPr id="119" name="Freeform 105"/>
                <p:cNvSpPr>
                  <a:spLocks/>
                </p:cNvSpPr>
                <p:nvPr/>
              </p:nvSpPr>
              <p:spPr bwMode="auto">
                <a:xfrm>
                  <a:off x="4033" y="3444"/>
                  <a:ext cx="310" cy="30"/>
                </a:xfrm>
                <a:custGeom>
                  <a:avLst/>
                  <a:gdLst>
                    <a:gd name="T0" fmla="*/ 0 w 310"/>
                    <a:gd name="T1" fmla="*/ 0 h 30"/>
                    <a:gd name="T2" fmla="*/ 44 w 310"/>
                    <a:gd name="T3" fmla="*/ 14 h 30"/>
                    <a:gd name="T4" fmla="*/ 88 w 310"/>
                    <a:gd name="T5" fmla="*/ 25 h 30"/>
                    <a:gd name="T6" fmla="*/ 132 w 310"/>
                    <a:gd name="T7" fmla="*/ 30 h 30"/>
                    <a:gd name="T8" fmla="*/ 178 w 310"/>
                    <a:gd name="T9" fmla="*/ 30 h 30"/>
                    <a:gd name="T10" fmla="*/ 224 w 310"/>
                    <a:gd name="T11" fmla="*/ 25 h 30"/>
                    <a:gd name="T12" fmla="*/ 268 w 310"/>
                    <a:gd name="T13" fmla="*/ 14 h 30"/>
                    <a:gd name="T14" fmla="*/ 310 w 310"/>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0" h="30">
                      <a:moveTo>
                        <a:pt x="0" y="0"/>
                      </a:moveTo>
                      <a:lnTo>
                        <a:pt x="44" y="14"/>
                      </a:lnTo>
                      <a:lnTo>
                        <a:pt x="88" y="25"/>
                      </a:lnTo>
                      <a:lnTo>
                        <a:pt x="132" y="30"/>
                      </a:lnTo>
                      <a:lnTo>
                        <a:pt x="178" y="30"/>
                      </a:lnTo>
                      <a:lnTo>
                        <a:pt x="224" y="25"/>
                      </a:lnTo>
                      <a:lnTo>
                        <a:pt x="268" y="14"/>
                      </a:lnTo>
                      <a:lnTo>
                        <a:pt x="31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Rectangle 106"/>
                <p:cNvSpPr>
                  <a:spLocks noChangeArrowheads="1"/>
                </p:cNvSpPr>
                <p:nvPr/>
              </p:nvSpPr>
              <p:spPr bwMode="auto">
                <a:xfrm>
                  <a:off x="4103" y="3526"/>
                  <a:ext cx="14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0">
                      <a:solidFill>
                        <a:srgbClr val="000000"/>
                      </a:solidFill>
                    </a:rPr>
                    <a:t>GSL</a:t>
                  </a:r>
                  <a:endParaRPr lang="en-US" sz="800" b="0">
                    <a:latin typeface="Times New Roman" pitchFamily="18" charset="0"/>
                  </a:endParaRPr>
                </a:p>
              </p:txBody>
            </p:sp>
            <p:sp>
              <p:nvSpPr>
                <p:cNvPr id="121" name="Freeform 107"/>
                <p:cNvSpPr>
                  <a:spLocks/>
                </p:cNvSpPr>
                <p:nvPr/>
              </p:nvSpPr>
              <p:spPr bwMode="auto">
                <a:xfrm>
                  <a:off x="4033" y="1967"/>
                  <a:ext cx="310" cy="265"/>
                </a:xfrm>
                <a:custGeom>
                  <a:avLst/>
                  <a:gdLst>
                    <a:gd name="T0" fmla="*/ 0 w 310"/>
                    <a:gd name="T1" fmla="*/ 236 h 265"/>
                    <a:gd name="T2" fmla="*/ 0 w 310"/>
                    <a:gd name="T3" fmla="*/ 28 h 265"/>
                    <a:gd name="T4" fmla="*/ 44 w 310"/>
                    <a:gd name="T5" fmla="*/ 14 h 265"/>
                    <a:gd name="T6" fmla="*/ 88 w 310"/>
                    <a:gd name="T7" fmla="*/ 5 h 265"/>
                    <a:gd name="T8" fmla="*/ 132 w 310"/>
                    <a:gd name="T9" fmla="*/ 0 h 265"/>
                    <a:gd name="T10" fmla="*/ 178 w 310"/>
                    <a:gd name="T11" fmla="*/ 0 h 265"/>
                    <a:gd name="T12" fmla="*/ 224 w 310"/>
                    <a:gd name="T13" fmla="*/ 5 h 265"/>
                    <a:gd name="T14" fmla="*/ 268 w 310"/>
                    <a:gd name="T15" fmla="*/ 14 h 265"/>
                    <a:gd name="T16" fmla="*/ 310 w 310"/>
                    <a:gd name="T17" fmla="*/ 28 h 265"/>
                    <a:gd name="T18" fmla="*/ 310 w 310"/>
                    <a:gd name="T19" fmla="*/ 236 h 265"/>
                    <a:gd name="T20" fmla="*/ 268 w 310"/>
                    <a:gd name="T21" fmla="*/ 250 h 265"/>
                    <a:gd name="T22" fmla="*/ 224 w 310"/>
                    <a:gd name="T23" fmla="*/ 259 h 265"/>
                    <a:gd name="T24" fmla="*/ 178 w 310"/>
                    <a:gd name="T25" fmla="*/ 265 h 265"/>
                    <a:gd name="T26" fmla="*/ 132 w 310"/>
                    <a:gd name="T27" fmla="*/ 265 h 265"/>
                    <a:gd name="T28" fmla="*/ 88 w 310"/>
                    <a:gd name="T29" fmla="*/ 259 h 265"/>
                    <a:gd name="T30" fmla="*/ 44 w 310"/>
                    <a:gd name="T31" fmla="*/ 250 h 265"/>
                    <a:gd name="T32" fmla="*/ 0 w 310"/>
                    <a:gd name="T33" fmla="*/ 23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0" h="265">
                      <a:moveTo>
                        <a:pt x="0" y="236"/>
                      </a:moveTo>
                      <a:lnTo>
                        <a:pt x="0" y="28"/>
                      </a:lnTo>
                      <a:lnTo>
                        <a:pt x="44" y="14"/>
                      </a:lnTo>
                      <a:lnTo>
                        <a:pt x="88" y="5"/>
                      </a:lnTo>
                      <a:lnTo>
                        <a:pt x="132" y="0"/>
                      </a:lnTo>
                      <a:lnTo>
                        <a:pt x="178" y="0"/>
                      </a:lnTo>
                      <a:lnTo>
                        <a:pt x="224" y="5"/>
                      </a:lnTo>
                      <a:lnTo>
                        <a:pt x="268" y="14"/>
                      </a:lnTo>
                      <a:lnTo>
                        <a:pt x="310" y="28"/>
                      </a:lnTo>
                      <a:lnTo>
                        <a:pt x="310" y="236"/>
                      </a:lnTo>
                      <a:lnTo>
                        <a:pt x="268" y="250"/>
                      </a:lnTo>
                      <a:lnTo>
                        <a:pt x="224" y="259"/>
                      </a:lnTo>
                      <a:lnTo>
                        <a:pt x="178" y="265"/>
                      </a:lnTo>
                      <a:lnTo>
                        <a:pt x="132" y="265"/>
                      </a:lnTo>
                      <a:lnTo>
                        <a:pt x="88" y="259"/>
                      </a:lnTo>
                      <a:lnTo>
                        <a:pt x="44" y="250"/>
                      </a:lnTo>
                      <a:lnTo>
                        <a:pt x="0" y="236"/>
                      </a:lnTo>
                      <a:close/>
                    </a:path>
                  </a:pathLst>
                </a:custGeom>
                <a:solidFill>
                  <a:srgbClr val="FFFFFF"/>
                </a:solidFill>
                <a:ln w="7938">
                  <a:solidFill>
                    <a:srgbClr val="000000"/>
                  </a:solidFill>
                  <a:prstDash val="solid"/>
                  <a:round/>
                  <a:headEnd/>
                  <a:tailEnd/>
                </a:ln>
              </p:spPr>
              <p:txBody>
                <a:bodyPr/>
                <a:lstStyle/>
                <a:p>
                  <a:endParaRPr lang="en-US"/>
                </a:p>
              </p:txBody>
            </p:sp>
            <p:sp>
              <p:nvSpPr>
                <p:cNvPr id="122" name="Freeform 108"/>
                <p:cNvSpPr>
                  <a:spLocks/>
                </p:cNvSpPr>
                <p:nvPr/>
              </p:nvSpPr>
              <p:spPr bwMode="auto">
                <a:xfrm>
                  <a:off x="4033" y="1995"/>
                  <a:ext cx="310" cy="30"/>
                </a:xfrm>
                <a:custGeom>
                  <a:avLst/>
                  <a:gdLst>
                    <a:gd name="T0" fmla="*/ 0 w 310"/>
                    <a:gd name="T1" fmla="*/ 0 h 30"/>
                    <a:gd name="T2" fmla="*/ 44 w 310"/>
                    <a:gd name="T3" fmla="*/ 14 h 30"/>
                    <a:gd name="T4" fmla="*/ 88 w 310"/>
                    <a:gd name="T5" fmla="*/ 25 h 30"/>
                    <a:gd name="T6" fmla="*/ 132 w 310"/>
                    <a:gd name="T7" fmla="*/ 30 h 30"/>
                    <a:gd name="T8" fmla="*/ 178 w 310"/>
                    <a:gd name="T9" fmla="*/ 30 h 30"/>
                    <a:gd name="T10" fmla="*/ 224 w 310"/>
                    <a:gd name="T11" fmla="*/ 25 h 30"/>
                    <a:gd name="T12" fmla="*/ 268 w 310"/>
                    <a:gd name="T13" fmla="*/ 14 h 30"/>
                    <a:gd name="T14" fmla="*/ 310 w 310"/>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0" h="30">
                      <a:moveTo>
                        <a:pt x="0" y="0"/>
                      </a:moveTo>
                      <a:lnTo>
                        <a:pt x="44" y="14"/>
                      </a:lnTo>
                      <a:lnTo>
                        <a:pt x="88" y="25"/>
                      </a:lnTo>
                      <a:lnTo>
                        <a:pt x="132" y="30"/>
                      </a:lnTo>
                      <a:lnTo>
                        <a:pt x="178" y="30"/>
                      </a:lnTo>
                      <a:lnTo>
                        <a:pt x="224" y="25"/>
                      </a:lnTo>
                      <a:lnTo>
                        <a:pt x="268" y="14"/>
                      </a:lnTo>
                      <a:lnTo>
                        <a:pt x="31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Rectangle 109"/>
                <p:cNvSpPr>
                  <a:spLocks noChangeArrowheads="1"/>
                </p:cNvSpPr>
                <p:nvPr/>
              </p:nvSpPr>
              <p:spPr bwMode="auto">
                <a:xfrm>
                  <a:off x="4107" y="2076"/>
                  <a:ext cx="1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b="0">
                      <a:solidFill>
                        <a:srgbClr val="000000"/>
                      </a:solidFill>
                    </a:rPr>
                    <a:t>ETY</a:t>
                  </a:r>
                  <a:endParaRPr lang="en-US" sz="800" b="0">
                    <a:latin typeface="Times New Roman" pitchFamily="18" charset="0"/>
                  </a:endParaRPr>
                </a:p>
              </p:txBody>
            </p:sp>
          </p:grpSp>
        </p:grpSp>
        <p:sp>
          <p:nvSpPr>
            <p:cNvPr id="83" name="Text Box 110"/>
            <p:cNvSpPr txBox="1">
              <a:spLocks noChangeArrowheads="1"/>
            </p:cNvSpPr>
            <p:nvPr/>
          </p:nvSpPr>
          <p:spPr bwMode="auto">
            <a:xfrm>
              <a:off x="4320" y="1219"/>
              <a:ext cx="1009"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charset="0"/>
                  <a:cs typeface="Arial" charset="0"/>
                </a:defRPr>
              </a:lvl1pPr>
              <a:lvl2pPr marL="742950" indent="-285750">
                <a:defRPr sz="1000" b="1">
                  <a:solidFill>
                    <a:schemeClr val="tx1"/>
                  </a:solidFill>
                  <a:latin typeface="Arial" charset="0"/>
                  <a:cs typeface="Arial" charset="0"/>
                </a:defRPr>
              </a:lvl2pPr>
              <a:lvl3pPr marL="1143000" indent="-228600">
                <a:defRPr sz="1000" b="1">
                  <a:solidFill>
                    <a:schemeClr val="tx1"/>
                  </a:solidFill>
                  <a:latin typeface="Arial" charset="0"/>
                  <a:cs typeface="Arial" charset="0"/>
                </a:defRPr>
              </a:lvl3pPr>
              <a:lvl4pPr marL="1600200" indent="-228600">
                <a:defRPr sz="1000" b="1">
                  <a:solidFill>
                    <a:schemeClr val="tx1"/>
                  </a:solidFill>
                  <a:latin typeface="Arial" charset="0"/>
                  <a:cs typeface="Arial" charset="0"/>
                </a:defRPr>
              </a:lvl4pPr>
              <a:lvl5pPr marL="2057400" indent="-22860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r>
                <a:rPr lang="en-US" sz="1400"/>
                <a:t>Business Policy:</a:t>
              </a:r>
            </a:p>
          </p:txBody>
        </p:sp>
        <p:grpSp>
          <p:nvGrpSpPr>
            <p:cNvPr id="84" name="Group 111"/>
            <p:cNvGrpSpPr>
              <a:grpSpLocks/>
            </p:cNvGrpSpPr>
            <p:nvPr/>
          </p:nvGrpSpPr>
          <p:grpSpPr bwMode="auto">
            <a:xfrm>
              <a:off x="144" y="1507"/>
              <a:ext cx="912" cy="889"/>
              <a:chOff x="384" y="2390"/>
              <a:chExt cx="912" cy="889"/>
            </a:xfrm>
          </p:grpSpPr>
          <p:sp>
            <p:nvSpPr>
              <p:cNvPr id="90" name="Line 112"/>
              <p:cNvSpPr>
                <a:spLocks noChangeShapeType="1"/>
              </p:cNvSpPr>
              <p:nvPr/>
            </p:nvSpPr>
            <p:spPr bwMode="auto">
              <a:xfrm>
                <a:off x="528" y="2563"/>
                <a:ext cx="0" cy="528"/>
              </a:xfrm>
              <a:prstGeom prst="line">
                <a:avLst/>
              </a:prstGeom>
              <a:noFill/>
              <a:ln w="12700">
                <a:solidFill>
                  <a:schemeClr val="tx1"/>
                </a:solidFill>
                <a:round/>
                <a:headEnd type="arrow"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Line 113"/>
              <p:cNvSpPr>
                <a:spLocks noChangeShapeType="1"/>
              </p:cNvSpPr>
              <p:nvPr/>
            </p:nvSpPr>
            <p:spPr bwMode="auto">
              <a:xfrm>
                <a:off x="528" y="3091"/>
                <a:ext cx="768" cy="0"/>
              </a:xfrm>
              <a:prstGeom prst="line">
                <a:avLst/>
              </a:prstGeom>
              <a:noFill/>
              <a:ln w="12700">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Text Box 114"/>
              <p:cNvSpPr txBox="1">
                <a:spLocks noChangeArrowheads="1"/>
              </p:cNvSpPr>
              <p:nvPr/>
            </p:nvSpPr>
            <p:spPr bwMode="auto">
              <a:xfrm>
                <a:off x="384" y="2390"/>
                <a:ext cx="346"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charset="0"/>
                    <a:cs typeface="Arial" charset="0"/>
                  </a:defRPr>
                </a:lvl1pPr>
                <a:lvl2pPr marL="742950" indent="-285750">
                  <a:defRPr sz="1000" b="1">
                    <a:solidFill>
                      <a:schemeClr val="tx1"/>
                    </a:solidFill>
                    <a:latin typeface="Arial" charset="0"/>
                    <a:cs typeface="Arial" charset="0"/>
                  </a:defRPr>
                </a:lvl2pPr>
                <a:lvl3pPr marL="1143000" indent="-228600">
                  <a:defRPr sz="1000" b="1">
                    <a:solidFill>
                      <a:schemeClr val="tx1"/>
                    </a:solidFill>
                    <a:latin typeface="Arial" charset="0"/>
                    <a:cs typeface="Arial" charset="0"/>
                  </a:defRPr>
                </a:lvl3pPr>
                <a:lvl4pPr marL="1600200" indent="-228600">
                  <a:defRPr sz="1000" b="1">
                    <a:solidFill>
                      <a:schemeClr val="tx1"/>
                    </a:solidFill>
                    <a:latin typeface="Arial" charset="0"/>
                    <a:cs typeface="Arial" charset="0"/>
                  </a:defRPr>
                </a:lvl4pPr>
                <a:lvl5pPr marL="2057400" indent="-22860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pPr algn="l"/>
                <a:r>
                  <a:rPr lang="en-US" sz="1200"/>
                  <a:t>Yield</a:t>
                </a:r>
              </a:p>
            </p:txBody>
          </p:sp>
          <p:sp>
            <p:nvSpPr>
              <p:cNvPr id="93" name="Text Box 115"/>
              <p:cNvSpPr txBox="1">
                <a:spLocks noChangeArrowheads="1"/>
              </p:cNvSpPr>
              <p:nvPr/>
            </p:nvSpPr>
            <p:spPr bwMode="auto">
              <a:xfrm>
                <a:off x="650" y="3106"/>
                <a:ext cx="612"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charset="0"/>
                    <a:cs typeface="Arial" charset="0"/>
                  </a:defRPr>
                </a:lvl1pPr>
                <a:lvl2pPr marL="742950" indent="-285750">
                  <a:defRPr sz="1000" b="1">
                    <a:solidFill>
                      <a:schemeClr val="tx1"/>
                    </a:solidFill>
                    <a:latin typeface="Arial" charset="0"/>
                    <a:cs typeface="Arial" charset="0"/>
                  </a:defRPr>
                </a:lvl2pPr>
                <a:lvl3pPr marL="1143000" indent="-228600">
                  <a:defRPr sz="1000" b="1">
                    <a:solidFill>
                      <a:schemeClr val="tx1"/>
                    </a:solidFill>
                    <a:latin typeface="Arial" charset="0"/>
                    <a:cs typeface="Arial" charset="0"/>
                  </a:defRPr>
                </a:lvl3pPr>
                <a:lvl4pPr marL="1600200" indent="-228600">
                  <a:defRPr sz="1000" b="1">
                    <a:solidFill>
                      <a:schemeClr val="tx1"/>
                    </a:solidFill>
                    <a:latin typeface="Arial" charset="0"/>
                    <a:cs typeface="Arial" charset="0"/>
                  </a:defRPr>
                </a:lvl4pPr>
                <a:lvl5pPr marL="2057400" indent="-22860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pPr algn="l"/>
                <a:r>
                  <a:rPr lang="en-US" sz="1200" dirty="0"/>
                  <a:t>  NAP Cost</a:t>
                </a:r>
              </a:p>
            </p:txBody>
          </p:sp>
          <p:sp>
            <p:nvSpPr>
              <p:cNvPr id="94" name="Rectangle 116"/>
              <p:cNvSpPr>
                <a:spLocks noChangeArrowheads="1"/>
              </p:cNvSpPr>
              <p:nvPr/>
            </p:nvSpPr>
            <p:spPr bwMode="auto">
              <a:xfrm>
                <a:off x="672" y="2851"/>
                <a:ext cx="96" cy="240"/>
              </a:xfrm>
              <a:prstGeom prst="rect">
                <a:avLst/>
              </a:prstGeom>
              <a:solidFill>
                <a:srgbClr val="008080"/>
              </a:solidFill>
              <a:ln w="12700">
                <a:solidFill>
                  <a:srgbClr val="00808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Rectangle 117"/>
              <p:cNvSpPr>
                <a:spLocks noChangeArrowheads="1"/>
              </p:cNvSpPr>
              <p:nvPr/>
            </p:nvSpPr>
            <p:spPr bwMode="auto">
              <a:xfrm>
                <a:off x="960" y="2707"/>
                <a:ext cx="96" cy="384"/>
              </a:xfrm>
              <a:prstGeom prst="rect">
                <a:avLst/>
              </a:prstGeom>
              <a:solidFill>
                <a:srgbClr val="993300"/>
              </a:solidFill>
              <a:ln w="12700">
                <a:solidFill>
                  <a:srgbClr val="99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993300"/>
                  </a:solidFill>
                </a:endParaRPr>
              </a:p>
            </p:txBody>
          </p:sp>
          <p:sp>
            <p:nvSpPr>
              <p:cNvPr id="96" name="Text Box 118"/>
              <p:cNvSpPr txBox="1">
                <a:spLocks noChangeArrowheads="1"/>
              </p:cNvSpPr>
              <p:nvPr/>
            </p:nvSpPr>
            <p:spPr bwMode="auto">
              <a:xfrm>
                <a:off x="528" y="2688"/>
                <a:ext cx="397"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charset="0"/>
                    <a:cs typeface="Arial" charset="0"/>
                  </a:defRPr>
                </a:lvl1pPr>
                <a:lvl2pPr marL="742950" indent="-285750">
                  <a:defRPr sz="1000" b="1">
                    <a:solidFill>
                      <a:schemeClr val="tx1"/>
                    </a:solidFill>
                    <a:latin typeface="Arial" charset="0"/>
                    <a:cs typeface="Arial" charset="0"/>
                  </a:defRPr>
                </a:lvl2pPr>
                <a:lvl3pPr marL="1143000" indent="-228600">
                  <a:defRPr sz="1000" b="1">
                    <a:solidFill>
                      <a:schemeClr val="tx1"/>
                    </a:solidFill>
                    <a:latin typeface="Arial" charset="0"/>
                    <a:cs typeface="Arial" charset="0"/>
                  </a:defRPr>
                </a:lvl3pPr>
                <a:lvl4pPr marL="1600200" indent="-228600">
                  <a:defRPr sz="1000" b="1">
                    <a:solidFill>
                      <a:schemeClr val="tx1"/>
                    </a:solidFill>
                    <a:latin typeface="Arial" charset="0"/>
                    <a:cs typeface="Arial" charset="0"/>
                  </a:defRPr>
                </a:lvl4pPr>
                <a:lvl5pPr marL="2057400" indent="-22860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pPr algn="l"/>
                <a:r>
                  <a:rPr lang="en-US" sz="1200"/>
                  <a:t>Heavy</a:t>
                </a:r>
              </a:p>
            </p:txBody>
          </p:sp>
          <p:sp>
            <p:nvSpPr>
              <p:cNvPr id="97" name="Text Box 119"/>
              <p:cNvSpPr txBox="1">
                <a:spLocks noChangeArrowheads="1"/>
              </p:cNvSpPr>
              <p:nvPr/>
            </p:nvSpPr>
            <p:spPr bwMode="auto">
              <a:xfrm>
                <a:off x="875" y="2476"/>
                <a:ext cx="352"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charset="0"/>
                    <a:cs typeface="Arial" charset="0"/>
                  </a:defRPr>
                </a:lvl1pPr>
                <a:lvl2pPr marL="742950" indent="-285750">
                  <a:defRPr sz="1000" b="1">
                    <a:solidFill>
                      <a:schemeClr val="tx1"/>
                    </a:solidFill>
                    <a:latin typeface="Arial" charset="0"/>
                    <a:cs typeface="Arial" charset="0"/>
                  </a:defRPr>
                </a:lvl2pPr>
                <a:lvl3pPr marL="1143000" indent="-228600">
                  <a:defRPr sz="1000" b="1">
                    <a:solidFill>
                      <a:schemeClr val="tx1"/>
                    </a:solidFill>
                    <a:latin typeface="Arial" charset="0"/>
                    <a:cs typeface="Arial" charset="0"/>
                  </a:defRPr>
                </a:lvl3pPr>
                <a:lvl4pPr marL="1600200" indent="-228600">
                  <a:defRPr sz="1000" b="1">
                    <a:solidFill>
                      <a:schemeClr val="tx1"/>
                    </a:solidFill>
                    <a:latin typeface="Arial" charset="0"/>
                    <a:cs typeface="Arial" charset="0"/>
                  </a:defRPr>
                </a:lvl4pPr>
                <a:lvl5pPr marL="2057400" indent="-22860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pPr algn="l"/>
                <a:r>
                  <a:rPr lang="en-US" sz="1200"/>
                  <a:t>Light</a:t>
                </a:r>
              </a:p>
            </p:txBody>
          </p:sp>
        </p:grpSp>
        <p:sp>
          <p:nvSpPr>
            <p:cNvPr id="85" name="Text Box 120"/>
            <p:cNvSpPr txBox="1">
              <a:spLocks noChangeArrowheads="1"/>
            </p:cNvSpPr>
            <p:nvPr/>
          </p:nvSpPr>
          <p:spPr bwMode="auto">
            <a:xfrm>
              <a:off x="192" y="1181"/>
              <a:ext cx="794"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chemeClr val="tx1"/>
                  </a:solidFill>
                  <a:latin typeface="Arial" charset="0"/>
                  <a:cs typeface="Arial" charset="0"/>
                </a:defRPr>
              </a:lvl1pPr>
              <a:lvl2pPr marL="742950" indent="-285750">
                <a:defRPr sz="1000" b="1">
                  <a:solidFill>
                    <a:schemeClr val="tx1"/>
                  </a:solidFill>
                  <a:latin typeface="Arial" charset="0"/>
                  <a:cs typeface="Arial" charset="0"/>
                </a:defRPr>
              </a:lvl2pPr>
              <a:lvl3pPr marL="1143000" indent="-228600">
                <a:defRPr sz="1000" b="1">
                  <a:solidFill>
                    <a:schemeClr val="tx1"/>
                  </a:solidFill>
                  <a:latin typeface="Arial" charset="0"/>
                  <a:cs typeface="Arial" charset="0"/>
                </a:defRPr>
              </a:lvl3pPr>
              <a:lvl4pPr marL="1600200" indent="-228600">
                <a:defRPr sz="1000" b="1">
                  <a:solidFill>
                    <a:schemeClr val="tx1"/>
                  </a:solidFill>
                  <a:latin typeface="Arial" charset="0"/>
                  <a:cs typeface="Arial" charset="0"/>
                </a:defRPr>
              </a:lvl4pPr>
              <a:lvl5pPr marL="2057400" indent="-22860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pPr algn="l"/>
              <a:r>
                <a:rPr lang="en-US" sz="1200" dirty="0">
                  <a:solidFill>
                    <a:srgbClr val="3333CC"/>
                  </a:solidFill>
                </a:rPr>
                <a:t>Feedstock Info</a:t>
              </a:r>
            </a:p>
          </p:txBody>
        </p:sp>
        <p:graphicFrame>
          <p:nvGraphicFramePr>
            <p:cNvPr id="86" name="Object 121"/>
            <p:cNvGraphicFramePr>
              <a:graphicFrameLocks noChangeAspect="1"/>
            </p:cNvGraphicFramePr>
            <p:nvPr/>
          </p:nvGraphicFramePr>
          <p:xfrm>
            <a:off x="4177" y="1658"/>
            <a:ext cx="1343" cy="694"/>
          </p:xfrm>
          <a:graphic>
            <a:graphicData uri="http://schemas.openxmlformats.org/presentationml/2006/ole">
              <mc:AlternateContent xmlns:mc="http://schemas.openxmlformats.org/markup-compatibility/2006">
                <mc:Choice xmlns:v="urn:schemas-microsoft-com:vml" Requires="v">
                  <p:oleObj spid="_x0000_s1148" r:id="rId8" imgW="4200525" imgH="2581275" progId="Excel.Chart.8">
                    <p:embed/>
                  </p:oleObj>
                </mc:Choice>
                <mc:Fallback>
                  <p:oleObj r:id="rId8" imgW="4200525" imgH="2581275" progId="Excel.Char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7" y="1658"/>
                          <a:ext cx="1343"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 name="Rectangle 122"/>
            <p:cNvSpPr>
              <a:spLocks noChangeArrowheads="1"/>
            </p:cNvSpPr>
            <p:nvPr/>
          </p:nvSpPr>
          <p:spPr bwMode="auto">
            <a:xfrm>
              <a:off x="4119" y="2460"/>
              <a:ext cx="1076"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dirty="0"/>
                <a:t>ETY &amp; PPY Demands</a:t>
              </a:r>
            </a:p>
          </p:txBody>
        </p:sp>
        <p:sp>
          <p:nvSpPr>
            <p:cNvPr id="88" name="AutoShape 123"/>
            <p:cNvSpPr>
              <a:spLocks noChangeArrowheads="1"/>
            </p:cNvSpPr>
            <p:nvPr/>
          </p:nvSpPr>
          <p:spPr bwMode="auto">
            <a:xfrm>
              <a:off x="437" y="2514"/>
              <a:ext cx="1532" cy="162"/>
            </a:xfrm>
            <a:prstGeom prst="roundRect">
              <a:avLst>
                <a:gd name="adj" fmla="val 16667"/>
              </a:avLst>
            </a:prstGeom>
            <a:solidFill>
              <a:schemeClr val="bg1"/>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800" dirty="0">
                  <a:solidFill>
                    <a:srgbClr val="FF3300"/>
                  </a:solidFill>
                </a:rPr>
                <a:t>Optimal NAP ratio (L/H)?</a:t>
              </a:r>
            </a:p>
          </p:txBody>
        </p:sp>
        <p:sp>
          <p:nvSpPr>
            <p:cNvPr id="89" name="Line 124"/>
            <p:cNvSpPr>
              <a:spLocks noChangeShapeType="1"/>
            </p:cNvSpPr>
            <p:nvPr/>
          </p:nvSpPr>
          <p:spPr bwMode="auto">
            <a:xfrm>
              <a:off x="1584" y="2138"/>
              <a:ext cx="0" cy="214"/>
            </a:xfrm>
            <a:prstGeom prst="line">
              <a:avLst/>
            </a:prstGeom>
            <a:noFill/>
            <a:ln w="12700">
              <a:solidFill>
                <a:srgbClr val="FF33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ln w="25400">
            <a:solidFill>
              <a:schemeClr val="tx1"/>
            </a:solidFill>
          </a:ln>
        </p:spPr>
        <p:txBody>
          <a:bodyPr/>
          <a:lstStyle/>
          <a:p>
            <a:pPr algn="l">
              <a:defRPr/>
            </a:pPr>
            <a:r>
              <a:rPr lang="en-US" sz="4000" b="1" dirty="0" smtClean="0">
                <a:solidFill>
                  <a:srgbClr val="0F04EA"/>
                </a:solidFill>
              </a:rPr>
              <a:t>CAP Business Planning </a:t>
            </a:r>
            <a:r>
              <a:rPr lang="en-US" sz="4000" b="1" dirty="0" smtClean="0">
                <a:solidFill>
                  <a:schemeClr val="accent6">
                    <a:lumMod val="75000"/>
                  </a:schemeClr>
                </a:solidFill>
              </a:rPr>
              <a:t/>
            </a:r>
            <a:br>
              <a:rPr lang="en-US" sz="4000" b="1" dirty="0" smtClean="0">
                <a:solidFill>
                  <a:schemeClr val="accent6">
                    <a:lumMod val="75000"/>
                  </a:schemeClr>
                </a:solidFill>
              </a:rPr>
            </a:br>
            <a:r>
              <a:rPr lang="en-US" sz="3200" b="1" i="1" dirty="0" smtClean="0">
                <a:solidFill>
                  <a:schemeClr val="accent6">
                    <a:lumMod val="75000"/>
                  </a:schemeClr>
                </a:solidFill>
              </a:rPr>
              <a:t>Historical Perspective – Optimization Approach</a:t>
            </a:r>
          </a:p>
        </p:txBody>
      </p:sp>
      <p:sp>
        <p:nvSpPr>
          <p:cNvPr id="4" name="Rectangle 3"/>
          <p:cNvSpPr/>
          <p:nvPr/>
        </p:nvSpPr>
        <p:spPr>
          <a:xfrm>
            <a:off x="457200" y="1524000"/>
            <a:ext cx="8229600" cy="487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4" name="Picture 3"/>
          <p:cNvPicPr>
            <a:picLocks noChangeAspect="1" noChangeArrowheads="1"/>
          </p:cNvPicPr>
          <p:nvPr/>
        </p:nvPicPr>
        <p:blipFill>
          <a:blip r:embed="rId3"/>
          <a:srcRect/>
          <a:stretch>
            <a:fillRect/>
          </a:stretch>
        </p:blipFill>
        <p:spPr bwMode="auto">
          <a:xfrm>
            <a:off x="1600200" y="2209800"/>
            <a:ext cx="4953000" cy="3521075"/>
          </a:xfrm>
          <a:prstGeom prst="rect">
            <a:avLst/>
          </a:prstGeom>
          <a:noFill/>
          <a:ln w="9525">
            <a:noFill/>
            <a:miter lim="800000"/>
            <a:headEnd/>
            <a:tailEnd/>
          </a:ln>
        </p:spPr>
      </p:pic>
      <p:sp>
        <p:nvSpPr>
          <p:cNvPr id="14" name="Rectangle 13"/>
          <p:cNvSpPr/>
          <p:nvPr/>
        </p:nvSpPr>
        <p:spPr>
          <a:xfrm>
            <a:off x="2286000" y="4343400"/>
            <a:ext cx="1779653" cy="584775"/>
          </a:xfrm>
          <a:prstGeom prst="rect">
            <a:avLst/>
          </a:prstGeom>
          <a:no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Y08-Y12</a:t>
            </a:r>
          </a:p>
        </p:txBody>
      </p:sp>
      <p:sp>
        <p:nvSpPr>
          <p:cNvPr id="15" name="Rectangle 14"/>
          <p:cNvSpPr/>
          <p:nvPr/>
        </p:nvSpPr>
        <p:spPr>
          <a:xfrm>
            <a:off x="685800" y="4781490"/>
            <a:ext cx="1454244" cy="400110"/>
          </a:xfrm>
          <a:prstGeom prst="rect">
            <a:avLst/>
          </a:prstGeom>
          <a:noFill/>
        </p:spPr>
        <p:txBody>
          <a:bodyPr wrap="none">
            <a:spAutoFit/>
          </a:bodyPr>
          <a:lstStyle/>
          <a:p>
            <a:pPr algn="ctr">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BeforeY08</a:t>
            </a:r>
          </a:p>
        </p:txBody>
      </p:sp>
      <p:sp>
        <p:nvSpPr>
          <p:cNvPr id="16" name="Rectangle 15"/>
          <p:cNvSpPr/>
          <p:nvPr/>
        </p:nvSpPr>
        <p:spPr>
          <a:xfrm>
            <a:off x="3886200" y="2743200"/>
            <a:ext cx="1905000" cy="1200329"/>
          </a:xfrm>
          <a:prstGeom prst="rect">
            <a:avLst/>
          </a:prstGeom>
          <a:noFill/>
        </p:spPr>
        <p:txBody>
          <a:bodyPr wrap="square">
            <a:spAutoFit/>
          </a:bodyPr>
          <a:lstStyle/>
          <a:p>
            <a:pPr algn="ct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Y12 - Current</a:t>
            </a:r>
          </a:p>
        </p:txBody>
      </p:sp>
      <p:pic>
        <p:nvPicPr>
          <p:cNvPr id="5128" name="Picture 4"/>
          <p:cNvPicPr>
            <a:picLocks noChangeAspect="1" noChangeArrowheads="1"/>
          </p:cNvPicPr>
          <p:nvPr/>
        </p:nvPicPr>
        <p:blipFill>
          <a:blip r:embed="rId4"/>
          <a:srcRect/>
          <a:stretch>
            <a:fillRect/>
          </a:stretch>
        </p:blipFill>
        <p:spPr bwMode="auto">
          <a:xfrm>
            <a:off x="6553200" y="1600200"/>
            <a:ext cx="1447800" cy="1347788"/>
          </a:xfrm>
          <a:prstGeom prst="rect">
            <a:avLst/>
          </a:prstGeom>
          <a:noFill/>
          <a:ln w="9525">
            <a:noFill/>
            <a:miter lim="800000"/>
            <a:headEnd/>
            <a:tailEnd/>
          </a:ln>
        </p:spPr>
      </p:pic>
      <p:pic>
        <p:nvPicPr>
          <p:cNvPr id="5129" name="Picture 2" descr="http://i00.i.aliimg.com/img/company/v0/50/00/05/50000540_aboutus.jpg"/>
          <p:cNvPicPr>
            <a:picLocks noChangeAspect="1" noChangeArrowheads="1"/>
          </p:cNvPicPr>
          <p:nvPr/>
        </p:nvPicPr>
        <p:blipFill>
          <a:blip r:embed="rId5"/>
          <a:srcRect/>
          <a:stretch>
            <a:fillRect/>
          </a:stretch>
        </p:blipFill>
        <p:spPr bwMode="auto">
          <a:xfrm>
            <a:off x="7315200" y="1752600"/>
            <a:ext cx="950913" cy="757238"/>
          </a:xfrm>
          <a:prstGeom prst="rect">
            <a:avLst/>
          </a:prstGeom>
          <a:noFill/>
          <a:ln w="9525">
            <a:solidFill>
              <a:srgbClr val="FFC000"/>
            </a:solidFill>
            <a:miter lim="800000"/>
            <a:headEnd/>
            <a:tailEnd/>
          </a:ln>
        </p:spPr>
      </p:pic>
      <p:sp>
        <p:nvSpPr>
          <p:cNvPr id="19" name="TextBox 18"/>
          <p:cNvSpPr txBox="1"/>
          <p:nvPr/>
        </p:nvSpPr>
        <p:spPr>
          <a:xfrm>
            <a:off x="5943600" y="1600200"/>
            <a:ext cx="2667000" cy="1477328"/>
          </a:xfrm>
          <a:prstGeom prst="rect">
            <a:avLst/>
          </a:prstGeom>
          <a:noFill/>
          <a:ln>
            <a:solidFill>
              <a:srgbClr val="002060"/>
            </a:solidFill>
          </a:ln>
        </p:spPr>
        <p:txBody>
          <a:bodyPr>
            <a:spAutoFit/>
          </a:bodyPr>
          <a:lstStyle/>
          <a:p>
            <a:pPr>
              <a:defRPr/>
            </a:pPr>
            <a:r>
              <a:rPr lang="en-US" b="1" dirty="0" smtClean="0">
                <a:solidFill>
                  <a:schemeClr val="accent6">
                    <a:lumMod val="50000"/>
                  </a:schemeClr>
                </a:solidFill>
              </a:rPr>
              <a:t>COMPANY</a:t>
            </a:r>
            <a:endParaRPr lang="en-US" b="1" dirty="0">
              <a:solidFill>
                <a:schemeClr val="accent6">
                  <a:lumMod val="50000"/>
                </a:schemeClr>
              </a:solidFill>
            </a:endParaRPr>
          </a:p>
          <a:p>
            <a:pPr>
              <a:defRPr/>
            </a:pPr>
            <a:r>
              <a:rPr lang="en-US" b="1" dirty="0" smtClean="0">
                <a:solidFill>
                  <a:schemeClr val="accent6">
                    <a:lumMod val="50000"/>
                  </a:schemeClr>
                </a:solidFill>
              </a:rPr>
              <a:t>COMPETITIVENESS</a:t>
            </a:r>
            <a:endParaRPr lang="en-US" b="1" dirty="0">
              <a:solidFill>
                <a:schemeClr val="accent6">
                  <a:lumMod val="50000"/>
                </a:schemeClr>
              </a:solidFill>
            </a:endParaRPr>
          </a:p>
          <a:p>
            <a:pPr>
              <a:defRPr/>
            </a:pPr>
            <a:endParaRPr lang="en-US" b="1" dirty="0">
              <a:solidFill>
                <a:schemeClr val="accent6">
                  <a:lumMod val="50000"/>
                </a:schemeClr>
              </a:solidFill>
            </a:endParaRPr>
          </a:p>
          <a:p>
            <a:pPr>
              <a:defRPr/>
            </a:pPr>
            <a:endParaRPr lang="en-US" b="1" dirty="0">
              <a:solidFill>
                <a:schemeClr val="accent6">
                  <a:lumMod val="50000"/>
                </a:schemeClr>
              </a:solidFill>
            </a:endParaRPr>
          </a:p>
          <a:p>
            <a:pPr>
              <a:defRPr/>
            </a:pPr>
            <a:endParaRPr lang="en-US" b="1" dirty="0">
              <a:solidFill>
                <a:schemeClr val="accent6">
                  <a:lumMod val="50000"/>
                </a:schemeClr>
              </a:solidFill>
            </a:endParaRPr>
          </a:p>
        </p:txBody>
      </p:sp>
      <p:sp>
        <p:nvSpPr>
          <p:cNvPr id="20" name="Rectangular Callout 19"/>
          <p:cNvSpPr/>
          <p:nvPr/>
        </p:nvSpPr>
        <p:spPr>
          <a:xfrm>
            <a:off x="533400" y="3124200"/>
            <a:ext cx="1600200" cy="1295400"/>
          </a:xfrm>
          <a:prstGeom prst="wedgeRectCallout">
            <a:avLst>
              <a:gd name="adj1" fmla="val -25393"/>
              <a:gd name="adj2" fmla="val 72607"/>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u="sng" dirty="0">
                <a:solidFill>
                  <a:schemeClr val="tx1"/>
                </a:solidFill>
              </a:rPr>
              <a:t>Spreadsheet Optimization </a:t>
            </a:r>
            <a:r>
              <a:rPr lang="en-US" sz="1600" dirty="0">
                <a:solidFill>
                  <a:schemeClr val="tx1"/>
                </a:solidFill>
              </a:rPr>
              <a:t>– For Mass Balance &amp; </a:t>
            </a:r>
            <a:r>
              <a:rPr lang="en-US" sz="1600" dirty="0" smtClean="0">
                <a:solidFill>
                  <a:schemeClr val="tx1"/>
                </a:solidFill>
              </a:rPr>
              <a:t>Planning</a:t>
            </a:r>
            <a:endParaRPr lang="en-US" sz="1600" dirty="0">
              <a:solidFill>
                <a:schemeClr val="tx1"/>
              </a:solidFill>
            </a:endParaRPr>
          </a:p>
        </p:txBody>
      </p:sp>
      <p:sp>
        <p:nvSpPr>
          <p:cNvPr id="21" name="Rectangular Callout 20"/>
          <p:cNvSpPr/>
          <p:nvPr/>
        </p:nvSpPr>
        <p:spPr>
          <a:xfrm>
            <a:off x="2209800" y="2057400"/>
            <a:ext cx="1676400" cy="1905000"/>
          </a:xfrm>
          <a:prstGeom prst="wedgeRectCallout">
            <a:avLst>
              <a:gd name="adj1" fmla="val -19423"/>
              <a:gd name="adj2" fmla="val 64454"/>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u="sng" dirty="0">
                <a:solidFill>
                  <a:schemeClr val="tx1"/>
                </a:solidFill>
              </a:rPr>
              <a:t>Linear Programming -Variable Margin Optimization</a:t>
            </a:r>
            <a:r>
              <a:rPr lang="en-US" sz="1600" dirty="0">
                <a:solidFill>
                  <a:schemeClr val="tx1"/>
                </a:solidFill>
              </a:rPr>
              <a:t> – For Mass Balance, </a:t>
            </a:r>
            <a:r>
              <a:rPr lang="en-US" sz="1600" dirty="0" smtClean="0">
                <a:solidFill>
                  <a:schemeClr val="tx1"/>
                </a:solidFill>
              </a:rPr>
              <a:t>Planning &amp; Analysis</a:t>
            </a:r>
            <a:endParaRPr lang="en-US" sz="1600" dirty="0">
              <a:solidFill>
                <a:schemeClr val="tx1"/>
              </a:solidFill>
            </a:endParaRPr>
          </a:p>
        </p:txBody>
      </p:sp>
      <p:sp>
        <p:nvSpPr>
          <p:cNvPr id="24" name="Rectangular Callout 23"/>
          <p:cNvSpPr/>
          <p:nvPr/>
        </p:nvSpPr>
        <p:spPr>
          <a:xfrm rot="10800000">
            <a:off x="4495800" y="4038598"/>
            <a:ext cx="4114800" cy="2209801"/>
          </a:xfrm>
          <a:prstGeom prst="wedgeRectCallout">
            <a:avLst>
              <a:gd name="adj1" fmla="val 25170"/>
              <a:gd name="adj2" fmla="val 84514"/>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Rounded Rectangle 25"/>
          <p:cNvSpPr/>
          <p:nvPr/>
        </p:nvSpPr>
        <p:spPr>
          <a:xfrm>
            <a:off x="457200" y="5181600"/>
            <a:ext cx="1524000" cy="914400"/>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Narrow coverage, less species and manual usage</a:t>
            </a:r>
          </a:p>
        </p:txBody>
      </p:sp>
      <p:sp>
        <p:nvSpPr>
          <p:cNvPr id="30" name="Rounded Rectangle 29"/>
          <p:cNvSpPr/>
          <p:nvPr/>
        </p:nvSpPr>
        <p:spPr>
          <a:xfrm>
            <a:off x="2514600" y="5029200"/>
            <a:ext cx="1752600" cy="1143000"/>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Downstream &amp; Tank yard are not included, utilities is calculated separately &amp; need some </a:t>
            </a:r>
            <a:r>
              <a:rPr lang="en-US" sz="1200" dirty="0" smtClean="0">
                <a:solidFill>
                  <a:schemeClr val="tx1"/>
                </a:solidFill>
              </a:rPr>
              <a:t>assumptions</a:t>
            </a:r>
            <a:endParaRPr lang="en-US" sz="1200" dirty="0">
              <a:solidFill>
                <a:schemeClr val="tx1"/>
              </a:solidFill>
            </a:endParaRPr>
          </a:p>
        </p:txBody>
      </p:sp>
      <p:sp>
        <p:nvSpPr>
          <p:cNvPr id="5136" name="TextBox 30"/>
          <p:cNvSpPr txBox="1">
            <a:spLocks noChangeArrowheads="1"/>
          </p:cNvSpPr>
          <p:nvPr/>
        </p:nvSpPr>
        <p:spPr bwMode="auto">
          <a:xfrm>
            <a:off x="4495800" y="4125643"/>
            <a:ext cx="4114800" cy="1138773"/>
          </a:xfrm>
          <a:prstGeom prst="rect">
            <a:avLst/>
          </a:prstGeom>
          <a:noFill/>
          <a:ln w="9525">
            <a:noFill/>
            <a:miter lim="800000"/>
            <a:headEnd/>
            <a:tailEnd/>
          </a:ln>
        </p:spPr>
        <p:txBody>
          <a:bodyPr wrap="square">
            <a:spAutoFit/>
          </a:bodyPr>
          <a:lstStyle/>
          <a:p>
            <a:pPr algn="ctr"/>
            <a:r>
              <a:rPr lang="id-ID" sz="1700" b="1" u="sng" dirty="0" smtClean="0"/>
              <a:t>Advance</a:t>
            </a:r>
            <a:r>
              <a:rPr lang="en-US" sz="1700" b="1" u="sng" dirty="0" smtClean="0"/>
              <a:t>d</a:t>
            </a:r>
            <a:r>
              <a:rPr lang="id-ID" sz="1700" b="1" u="sng" dirty="0" smtClean="0"/>
              <a:t> Optimization </a:t>
            </a:r>
          </a:p>
          <a:p>
            <a:pPr algn="ctr"/>
            <a:r>
              <a:rPr lang="en-US" sz="1700" dirty="0" smtClean="0"/>
              <a:t>For Mass and  Energy Balances, Production Planning, Scheduling</a:t>
            </a:r>
            <a:r>
              <a:rPr lang="en-US" sz="1700" dirty="0"/>
              <a:t>, </a:t>
            </a:r>
            <a:r>
              <a:rPr lang="en-US" sz="1700" dirty="0" smtClean="0"/>
              <a:t>and </a:t>
            </a:r>
            <a:r>
              <a:rPr lang="id-ID" sz="1700" dirty="0" smtClean="0"/>
              <a:t>Strategic P</a:t>
            </a:r>
            <a:r>
              <a:rPr lang="en-US" sz="1700" dirty="0" smtClean="0"/>
              <a:t>lanning</a:t>
            </a:r>
            <a:endParaRPr lang="en-US" sz="1700" dirty="0"/>
          </a:p>
        </p:txBody>
      </p:sp>
      <p:pic>
        <p:nvPicPr>
          <p:cNvPr id="5137" name="Picture 1"/>
          <p:cNvPicPr>
            <a:picLocks noChangeAspect="1" noChangeArrowheads="1"/>
          </p:cNvPicPr>
          <p:nvPr/>
        </p:nvPicPr>
        <p:blipFill>
          <a:blip r:embed="rId6"/>
          <a:srcRect/>
          <a:stretch>
            <a:fillRect/>
          </a:stretch>
        </p:blipFill>
        <p:spPr bwMode="auto">
          <a:xfrm>
            <a:off x="6715125" y="304800"/>
            <a:ext cx="1971675" cy="695325"/>
          </a:xfrm>
          <a:prstGeom prst="rect">
            <a:avLst/>
          </a:prstGeom>
          <a:noFill/>
          <a:ln w="9525">
            <a:noFill/>
            <a:miter lim="800000"/>
            <a:headEnd/>
            <a:tailEnd/>
          </a:ln>
        </p:spPr>
      </p:pic>
      <p:sp>
        <p:nvSpPr>
          <p:cNvPr id="18" name="Rounded Rectangle 17"/>
          <p:cNvSpPr/>
          <p:nvPr/>
        </p:nvSpPr>
        <p:spPr>
          <a:xfrm>
            <a:off x="4533898" y="5334000"/>
            <a:ext cx="4076701" cy="685800"/>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200" dirty="0" smtClean="0">
                <a:solidFill>
                  <a:schemeClr val="tx1"/>
                </a:solidFill>
              </a:rPr>
              <a:t>- </a:t>
            </a:r>
            <a:r>
              <a:rPr lang="en-US" sz="1200" dirty="0" smtClean="0">
                <a:solidFill>
                  <a:schemeClr val="tx1"/>
                </a:solidFill>
              </a:rPr>
              <a:t>MINLP and NLP models</a:t>
            </a:r>
            <a:endParaRPr lang="id-ID" sz="1200" dirty="0" smtClean="0">
              <a:solidFill>
                <a:schemeClr val="tx1"/>
              </a:solidFill>
            </a:endParaRPr>
          </a:p>
          <a:p>
            <a:pPr algn="ctr">
              <a:defRPr/>
            </a:pPr>
            <a:r>
              <a:rPr lang="id-ID" sz="1200" dirty="0" smtClean="0">
                <a:solidFill>
                  <a:schemeClr val="tx1"/>
                </a:solidFill>
              </a:rPr>
              <a:t>- Integrate the olefin demand with the downstream process</a:t>
            </a:r>
            <a:r>
              <a:rPr lang="en-US" sz="1200" dirty="0" smtClean="0">
                <a:solidFill>
                  <a:schemeClr val="tx1"/>
                </a:solidFill>
              </a:rPr>
              <a:t>es</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ln w="25400">
            <a:solidFill>
              <a:schemeClr val="tx1"/>
            </a:solidFill>
          </a:ln>
        </p:spPr>
        <p:txBody>
          <a:bodyPr/>
          <a:lstStyle/>
          <a:p>
            <a:pPr algn="l">
              <a:defRPr/>
            </a:pPr>
            <a:r>
              <a:rPr lang="en-US" sz="4000" b="1" dirty="0" smtClean="0">
                <a:solidFill>
                  <a:srgbClr val="0F04EA"/>
                </a:solidFill>
              </a:rPr>
              <a:t>CAP Business Planning </a:t>
            </a:r>
            <a:r>
              <a:rPr lang="en-US" sz="4000" b="1" dirty="0" smtClean="0">
                <a:solidFill>
                  <a:schemeClr val="accent6">
                    <a:lumMod val="75000"/>
                  </a:schemeClr>
                </a:solidFill>
              </a:rPr>
              <a:t/>
            </a:r>
            <a:br>
              <a:rPr lang="en-US" sz="4000" b="1" dirty="0" smtClean="0">
                <a:solidFill>
                  <a:schemeClr val="accent6">
                    <a:lumMod val="75000"/>
                  </a:schemeClr>
                </a:solidFill>
              </a:rPr>
            </a:br>
            <a:r>
              <a:rPr lang="en-US" sz="3200" b="1" i="1" dirty="0" smtClean="0">
                <a:solidFill>
                  <a:schemeClr val="accent6">
                    <a:lumMod val="75000"/>
                  </a:schemeClr>
                </a:solidFill>
              </a:rPr>
              <a:t>Advanced Optimization</a:t>
            </a:r>
          </a:p>
        </p:txBody>
      </p:sp>
      <p:sp>
        <p:nvSpPr>
          <p:cNvPr id="4" name="Rectangle 3"/>
          <p:cNvSpPr/>
          <p:nvPr/>
        </p:nvSpPr>
        <p:spPr>
          <a:xfrm>
            <a:off x="457200" y="1524000"/>
            <a:ext cx="8229600" cy="487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Flowchart: Extract 21"/>
          <p:cNvSpPr/>
          <p:nvPr/>
        </p:nvSpPr>
        <p:spPr>
          <a:xfrm>
            <a:off x="838200" y="3276600"/>
            <a:ext cx="2667000" cy="2057400"/>
          </a:xfrm>
          <a:prstGeom prst="flowChartExtra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Flowchart: Extract 22"/>
          <p:cNvSpPr/>
          <p:nvPr/>
        </p:nvSpPr>
        <p:spPr>
          <a:xfrm rot="10800000">
            <a:off x="2514600" y="3276600"/>
            <a:ext cx="2667000" cy="2057400"/>
          </a:xfrm>
          <a:prstGeom prst="flowChartExtra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Flowchart: Data 24"/>
          <p:cNvSpPr/>
          <p:nvPr/>
        </p:nvSpPr>
        <p:spPr>
          <a:xfrm>
            <a:off x="838200" y="5562600"/>
            <a:ext cx="4343400" cy="381000"/>
          </a:xfrm>
          <a:prstGeom prst="flowChartInputOutput">
            <a:avLst/>
          </a:prstGeom>
          <a:gradFill>
            <a:gsLst>
              <a:gs pos="0">
                <a:srgbClr val="FBEAC7"/>
              </a:gs>
              <a:gs pos="17999">
                <a:srgbClr val="FEE7F2"/>
              </a:gs>
              <a:gs pos="36000">
                <a:srgbClr val="FAC77D"/>
              </a:gs>
              <a:gs pos="61000">
                <a:srgbClr val="FBA97D"/>
              </a:gs>
              <a:gs pos="82001">
                <a:srgbClr val="FBD49C"/>
              </a:gs>
              <a:gs pos="100000">
                <a:srgbClr val="FEE7F2"/>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Business Performance </a:t>
            </a:r>
            <a:r>
              <a:rPr lang="en-US" sz="1200" b="1" dirty="0" smtClean="0">
                <a:solidFill>
                  <a:schemeClr val="tx1"/>
                </a:solidFill>
              </a:rPr>
              <a:t>Analysis Tool</a:t>
            </a:r>
            <a:endParaRPr lang="en-US" sz="1200" b="1" dirty="0">
              <a:solidFill>
                <a:schemeClr val="tx1"/>
              </a:solidFill>
            </a:endParaRPr>
          </a:p>
        </p:txBody>
      </p:sp>
      <p:sp>
        <p:nvSpPr>
          <p:cNvPr id="43" name="Flowchart: Extract 42"/>
          <p:cNvSpPr/>
          <p:nvPr/>
        </p:nvSpPr>
        <p:spPr>
          <a:xfrm>
            <a:off x="1295400" y="3276600"/>
            <a:ext cx="1752600" cy="1371600"/>
          </a:xfrm>
          <a:prstGeom prst="flowChartExtra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Flowchart: Extract 43"/>
          <p:cNvSpPr/>
          <p:nvPr/>
        </p:nvSpPr>
        <p:spPr>
          <a:xfrm>
            <a:off x="1752600" y="3276600"/>
            <a:ext cx="838200" cy="685800"/>
          </a:xfrm>
          <a:prstGeom prst="flowChartExtra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 name="Flowchart: Extract 44"/>
          <p:cNvSpPr/>
          <p:nvPr/>
        </p:nvSpPr>
        <p:spPr>
          <a:xfrm rot="10800000">
            <a:off x="2971800" y="3962400"/>
            <a:ext cx="1752600" cy="1371600"/>
          </a:xfrm>
          <a:prstGeom prst="flowChartExtra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 name="Flowchart: Extract 45"/>
          <p:cNvSpPr/>
          <p:nvPr/>
        </p:nvSpPr>
        <p:spPr>
          <a:xfrm rot="10800000">
            <a:off x="3429000" y="4648200"/>
            <a:ext cx="838200" cy="685800"/>
          </a:xfrm>
          <a:prstGeom prst="flowChartExtra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55" name="TextBox 46"/>
          <p:cNvSpPr txBox="1">
            <a:spLocks noChangeArrowheads="1"/>
          </p:cNvSpPr>
          <p:nvPr/>
        </p:nvSpPr>
        <p:spPr bwMode="auto">
          <a:xfrm>
            <a:off x="2209799" y="3352800"/>
            <a:ext cx="1219199" cy="523220"/>
          </a:xfrm>
          <a:prstGeom prst="rect">
            <a:avLst/>
          </a:prstGeom>
          <a:noFill/>
          <a:ln w="9525">
            <a:noFill/>
            <a:miter lim="800000"/>
            <a:headEnd/>
            <a:tailEnd/>
          </a:ln>
        </p:spPr>
        <p:txBody>
          <a:bodyPr wrap="square">
            <a:spAutoFit/>
          </a:bodyPr>
          <a:lstStyle/>
          <a:p>
            <a:r>
              <a:rPr lang="en-US" sz="1400" b="1" dirty="0">
                <a:solidFill>
                  <a:srgbClr val="C00000"/>
                </a:solidFill>
              </a:rPr>
              <a:t>Strategic Planning</a:t>
            </a:r>
          </a:p>
        </p:txBody>
      </p:sp>
      <p:sp>
        <p:nvSpPr>
          <p:cNvPr id="6156" name="TextBox 47"/>
          <p:cNvSpPr txBox="1">
            <a:spLocks noChangeArrowheads="1"/>
          </p:cNvSpPr>
          <p:nvPr/>
        </p:nvSpPr>
        <p:spPr bwMode="auto">
          <a:xfrm>
            <a:off x="2514600" y="4038600"/>
            <a:ext cx="1295400" cy="523220"/>
          </a:xfrm>
          <a:prstGeom prst="rect">
            <a:avLst/>
          </a:prstGeom>
          <a:noFill/>
          <a:ln w="9525">
            <a:noFill/>
            <a:miter lim="800000"/>
            <a:headEnd/>
            <a:tailEnd/>
          </a:ln>
        </p:spPr>
        <p:txBody>
          <a:bodyPr wrap="square">
            <a:spAutoFit/>
          </a:bodyPr>
          <a:lstStyle/>
          <a:p>
            <a:r>
              <a:rPr lang="en-US" sz="1400" b="1" dirty="0">
                <a:solidFill>
                  <a:srgbClr val="C00000"/>
                </a:solidFill>
              </a:rPr>
              <a:t>Production Planning</a:t>
            </a:r>
          </a:p>
        </p:txBody>
      </p:sp>
      <p:sp>
        <p:nvSpPr>
          <p:cNvPr id="6157" name="TextBox 48"/>
          <p:cNvSpPr txBox="1">
            <a:spLocks noChangeArrowheads="1"/>
          </p:cNvSpPr>
          <p:nvPr/>
        </p:nvSpPr>
        <p:spPr bwMode="auto">
          <a:xfrm>
            <a:off x="2819400" y="4724400"/>
            <a:ext cx="1143000" cy="523220"/>
          </a:xfrm>
          <a:prstGeom prst="rect">
            <a:avLst/>
          </a:prstGeom>
          <a:noFill/>
          <a:ln w="9525">
            <a:noFill/>
            <a:miter lim="800000"/>
            <a:headEnd/>
            <a:tailEnd/>
          </a:ln>
        </p:spPr>
        <p:txBody>
          <a:bodyPr>
            <a:spAutoFit/>
          </a:bodyPr>
          <a:lstStyle/>
          <a:p>
            <a:r>
              <a:rPr lang="en-US" sz="1400" b="1" dirty="0">
                <a:solidFill>
                  <a:srgbClr val="C00000"/>
                </a:solidFill>
              </a:rPr>
              <a:t>Production Scheduling</a:t>
            </a:r>
          </a:p>
        </p:txBody>
      </p:sp>
      <p:sp>
        <p:nvSpPr>
          <p:cNvPr id="6158" name="TextBox 49"/>
          <p:cNvSpPr txBox="1">
            <a:spLocks noChangeArrowheads="1"/>
          </p:cNvSpPr>
          <p:nvPr/>
        </p:nvSpPr>
        <p:spPr bwMode="auto">
          <a:xfrm>
            <a:off x="1600200" y="3962400"/>
            <a:ext cx="1143000" cy="461963"/>
          </a:xfrm>
          <a:prstGeom prst="rect">
            <a:avLst/>
          </a:prstGeom>
          <a:noFill/>
          <a:ln w="9525">
            <a:noFill/>
            <a:miter lim="800000"/>
            <a:headEnd/>
            <a:tailEnd/>
          </a:ln>
        </p:spPr>
        <p:txBody>
          <a:bodyPr>
            <a:spAutoFit/>
          </a:bodyPr>
          <a:lstStyle/>
          <a:p>
            <a:pPr algn="ctr"/>
            <a:r>
              <a:rPr lang="en-US" sz="1200" b="1" dirty="0"/>
              <a:t>Information Detail</a:t>
            </a:r>
          </a:p>
        </p:txBody>
      </p:sp>
      <p:sp>
        <p:nvSpPr>
          <p:cNvPr id="51" name="Striped Right Arrow 50"/>
          <p:cNvSpPr/>
          <p:nvPr/>
        </p:nvSpPr>
        <p:spPr>
          <a:xfrm rot="16200000">
            <a:off x="3543300" y="3619500"/>
            <a:ext cx="685800" cy="609600"/>
          </a:xfrm>
          <a:prstGeom prst="stripedRightArrow">
            <a:avLst/>
          </a:prstGeom>
          <a:gradFill>
            <a:gsLst>
              <a:gs pos="0">
                <a:srgbClr val="5E9EFF"/>
              </a:gs>
              <a:gs pos="39999">
                <a:srgbClr val="85C2FF"/>
              </a:gs>
              <a:gs pos="70000">
                <a:srgbClr val="C4D6EB"/>
              </a:gs>
              <a:gs pos="100000">
                <a:srgbClr val="FFEBFA"/>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 name="Striped Right Arrow 51"/>
          <p:cNvSpPr/>
          <p:nvPr/>
        </p:nvSpPr>
        <p:spPr>
          <a:xfrm rot="5400000">
            <a:off x="1790700" y="4457700"/>
            <a:ext cx="685800" cy="609600"/>
          </a:xfrm>
          <a:prstGeom prst="stripedRightArrow">
            <a:avLst/>
          </a:prstGeom>
          <a:gradFill>
            <a:gsLst>
              <a:gs pos="0">
                <a:srgbClr val="5E9EFF"/>
              </a:gs>
              <a:gs pos="39999">
                <a:srgbClr val="85C2FF"/>
              </a:gs>
              <a:gs pos="70000">
                <a:srgbClr val="C4D6EB"/>
              </a:gs>
              <a:gs pos="100000">
                <a:srgbClr val="FFEBFA"/>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61" name="TextBox 52"/>
          <p:cNvSpPr txBox="1">
            <a:spLocks noChangeArrowheads="1"/>
          </p:cNvSpPr>
          <p:nvPr/>
        </p:nvSpPr>
        <p:spPr bwMode="auto">
          <a:xfrm>
            <a:off x="3276600" y="4191000"/>
            <a:ext cx="1295400" cy="461963"/>
          </a:xfrm>
          <a:prstGeom prst="rect">
            <a:avLst/>
          </a:prstGeom>
          <a:noFill/>
          <a:ln w="9525">
            <a:noFill/>
            <a:miter lim="800000"/>
            <a:headEnd/>
            <a:tailEnd/>
          </a:ln>
        </p:spPr>
        <p:txBody>
          <a:bodyPr>
            <a:spAutoFit/>
          </a:bodyPr>
          <a:lstStyle/>
          <a:p>
            <a:pPr algn="ctr"/>
            <a:r>
              <a:rPr lang="en-US" sz="1200" b="1" dirty="0"/>
              <a:t>Benefit Opportunities</a:t>
            </a:r>
          </a:p>
        </p:txBody>
      </p:sp>
      <p:sp>
        <p:nvSpPr>
          <p:cNvPr id="54" name="Rounded Rectangle 53"/>
          <p:cNvSpPr/>
          <p:nvPr/>
        </p:nvSpPr>
        <p:spPr>
          <a:xfrm>
            <a:off x="914400" y="1981200"/>
            <a:ext cx="4267200" cy="838200"/>
          </a:xfrm>
          <a:prstGeom prst="roundRect">
            <a:avLst/>
          </a:prstGeom>
          <a:gradFill>
            <a:gsLst>
              <a:gs pos="0">
                <a:srgbClr val="FFFF00"/>
              </a:gs>
              <a:gs pos="39999">
                <a:srgbClr val="85C2FF"/>
              </a:gs>
              <a:gs pos="70000">
                <a:srgbClr val="C4D6EB"/>
              </a:gs>
              <a:gs pos="100000">
                <a:srgbClr val="FFEBFA"/>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Advanced Optimization with</a:t>
            </a:r>
          </a:p>
          <a:p>
            <a:pPr algn="ctr">
              <a:defRPr/>
            </a:pPr>
            <a:r>
              <a:rPr lang="en-US" sz="2400" b="1" dirty="0" smtClean="0">
                <a:solidFill>
                  <a:schemeClr val="tx1"/>
                </a:solidFill>
              </a:rPr>
              <a:t>Single Modeling Platform</a:t>
            </a:r>
            <a:endParaRPr lang="en-US" sz="2400" b="1" dirty="0">
              <a:solidFill>
                <a:schemeClr val="tx1"/>
              </a:solidFill>
            </a:endParaRPr>
          </a:p>
        </p:txBody>
      </p:sp>
      <p:sp>
        <p:nvSpPr>
          <p:cNvPr id="6163" name="TextBox 56"/>
          <p:cNvSpPr txBox="1">
            <a:spLocks noChangeArrowheads="1"/>
          </p:cNvSpPr>
          <p:nvPr/>
        </p:nvSpPr>
        <p:spPr bwMode="auto">
          <a:xfrm>
            <a:off x="5638800" y="2245102"/>
            <a:ext cx="2819400" cy="3139321"/>
          </a:xfrm>
          <a:prstGeom prst="rect">
            <a:avLst/>
          </a:prstGeom>
          <a:noFill/>
          <a:ln w="9525">
            <a:noFill/>
            <a:miter lim="800000"/>
            <a:headEnd/>
            <a:tailEnd/>
          </a:ln>
        </p:spPr>
        <p:txBody>
          <a:bodyPr>
            <a:spAutoFit/>
          </a:bodyPr>
          <a:lstStyle/>
          <a:p>
            <a:pPr>
              <a:buFont typeface="Arial" charset="0"/>
              <a:buChar char="•"/>
            </a:pPr>
            <a:r>
              <a:rPr lang="en-US" dirty="0"/>
              <a:t> One system for:</a:t>
            </a:r>
          </a:p>
          <a:p>
            <a:r>
              <a:rPr lang="en-US" dirty="0"/>
              <a:t>   - </a:t>
            </a:r>
            <a:r>
              <a:rPr lang="en-US" dirty="0" smtClean="0"/>
              <a:t>Strategic Planning</a:t>
            </a:r>
          </a:p>
          <a:p>
            <a:r>
              <a:rPr lang="en-US" dirty="0" smtClean="0"/>
              <a:t>   - Production Planning</a:t>
            </a:r>
          </a:p>
          <a:p>
            <a:r>
              <a:rPr lang="en-US" dirty="0" smtClean="0"/>
              <a:t>   </a:t>
            </a:r>
            <a:r>
              <a:rPr lang="en-US" dirty="0"/>
              <a:t>- Production </a:t>
            </a:r>
            <a:r>
              <a:rPr lang="en-US" dirty="0" smtClean="0"/>
              <a:t>Scheduling</a:t>
            </a:r>
            <a:endParaRPr lang="en-US" dirty="0"/>
          </a:p>
          <a:p>
            <a:r>
              <a:rPr lang="en-US" dirty="0"/>
              <a:t>   - </a:t>
            </a:r>
            <a:r>
              <a:rPr lang="en-US" dirty="0" smtClean="0"/>
              <a:t>Performance Analysis        </a:t>
            </a:r>
          </a:p>
          <a:p>
            <a:r>
              <a:rPr lang="en-US" dirty="0" smtClean="0"/>
              <a:t> </a:t>
            </a:r>
            <a:endParaRPr lang="en-US" dirty="0"/>
          </a:p>
          <a:p>
            <a:pPr>
              <a:buFont typeface="Arial" charset="0"/>
              <a:buChar char="•"/>
            </a:pPr>
            <a:r>
              <a:rPr lang="en-US" dirty="0"/>
              <a:t> Support </a:t>
            </a:r>
            <a:r>
              <a:rPr lang="en-US" dirty="0" smtClean="0"/>
              <a:t>multi-layer </a:t>
            </a:r>
            <a:r>
              <a:rPr lang="en-US" dirty="0"/>
              <a:t>modeling aggregation (from high level to more detail models)</a:t>
            </a:r>
          </a:p>
          <a:p>
            <a:endParaRPr lang="en-US" dirty="0"/>
          </a:p>
        </p:txBody>
      </p:sp>
      <p:sp>
        <p:nvSpPr>
          <p:cNvPr id="6164" name="TextBox 57"/>
          <p:cNvSpPr txBox="1">
            <a:spLocks noChangeArrowheads="1"/>
          </p:cNvSpPr>
          <p:nvPr/>
        </p:nvSpPr>
        <p:spPr bwMode="auto">
          <a:xfrm>
            <a:off x="914400" y="2830513"/>
            <a:ext cx="2895600" cy="369887"/>
          </a:xfrm>
          <a:prstGeom prst="rect">
            <a:avLst/>
          </a:prstGeom>
          <a:noFill/>
          <a:ln w="9525">
            <a:noFill/>
            <a:miter lim="800000"/>
            <a:headEnd/>
            <a:tailEnd/>
          </a:ln>
        </p:spPr>
        <p:txBody>
          <a:bodyPr>
            <a:spAutoFit/>
          </a:bodyPr>
          <a:lstStyle/>
          <a:p>
            <a:r>
              <a:rPr lang="en-US" i="1" u="sng" dirty="0"/>
              <a:t>Multilayers Coverage</a:t>
            </a:r>
          </a:p>
        </p:txBody>
      </p:sp>
      <p:sp>
        <p:nvSpPr>
          <p:cNvPr id="6165" name="TextBox 58"/>
          <p:cNvSpPr txBox="1">
            <a:spLocks noChangeArrowheads="1"/>
          </p:cNvSpPr>
          <p:nvPr/>
        </p:nvSpPr>
        <p:spPr bwMode="auto">
          <a:xfrm>
            <a:off x="457200" y="1524000"/>
            <a:ext cx="5791200" cy="400110"/>
          </a:xfrm>
          <a:prstGeom prst="rect">
            <a:avLst/>
          </a:prstGeom>
          <a:noFill/>
          <a:ln w="9525">
            <a:noFill/>
            <a:miter lim="800000"/>
            <a:headEnd/>
            <a:tailEnd/>
          </a:ln>
        </p:spPr>
        <p:txBody>
          <a:bodyPr wrap="square">
            <a:spAutoFit/>
          </a:bodyPr>
          <a:lstStyle/>
          <a:p>
            <a:r>
              <a:rPr lang="en-US" sz="2000" b="1" i="1" dirty="0">
                <a:solidFill>
                  <a:srgbClr val="002060"/>
                </a:solidFill>
              </a:rPr>
              <a:t>Current Optimization </a:t>
            </a:r>
            <a:r>
              <a:rPr lang="en-US" sz="2000" b="1" i="1" dirty="0" smtClean="0">
                <a:solidFill>
                  <a:srgbClr val="002060"/>
                </a:solidFill>
              </a:rPr>
              <a:t>Tool – SCMart Suite</a:t>
            </a:r>
            <a:endParaRPr lang="en-US" sz="2000" b="1" i="1" dirty="0">
              <a:solidFill>
                <a:srgbClr val="002060"/>
              </a:solidFill>
            </a:endParaRPr>
          </a:p>
        </p:txBody>
      </p:sp>
      <p:pic>
        <p:nvPicPr>
          <p:cNvPr id="6166" name="Picture 1"/>
          <p:cNvPicPr>
            <a:picLocks noChangeAspect="1" noChangeArrowheads="1"/>
          </p:cNvPicPr>
          <p:nvPr/>
        </p:nvPicPr>
        <p:blipFill>
          <a:blip r:embed="rId3"/>
          <a:srcRect/>
          <a:stretch>
            <a:fillRect/>
          </a:stretch>
        </p:blipFill>
        <p:spPr bwMode="auto">
          <a:xfrm>
            <a:off x="6715125" y="304800"/>
            <a:ext cx="1971675"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ln w="25400">
            <a:solidFill>
              <a:schemeClr val="tx1"/>
            </a:solidFill>
          </a:ln>
        </p:spPr>
        <p:txBody>
          <a:bodyPr/>
          <a:lstStyle/>
          <a:p>
            <a:pPr algn="l">
              <a:defRPr/>
            </a:pPr>
            <a:r>
              <a:rPr lang="en-US" sz="4000" b="1" dirty="0" smtClean="0">
                <a:solidFill>
                  <a:srgbClr val="0F04EA"/>
                </a:solidFill>
              </a:rPr>
              <a:t>Advanced </a:t>
            </a:r>
            <a:r>
              <a:rPr lang="en-US" sz="4000" b="1" dirty="0">
                <a:solidFill>
                  <a:srgbClr val="0F04EA"/>
                </a:solidFill>
              </a:rPr>
              <a:t>Optimization</a:t>
            </a:r>
            <a:r>
              <a:rPr lang="en-US" sz="4000" b="1" dirty="0" smtClean="0">
                <a:solidFill>
                  <a:schemeClr val="accent6">
                    <a:lumMod val="75000"/>
                  </a:schemeClr>
                </a:solidFill>
              </a:rPr>
              <a:t/>
            </a:r>
            <a:br>
              <a:rPr lang="en-US" sz="4000" b="1" dirty="0" smtClean="0">
                <a:solidFill>
                  <a:schemeClr val="accent6">
                    <a:lumMod val="75000"/>
                  </a:schemeClr>
                </a:solidFill>
              </a:rPr>
            </a:br>
            <a:r>
              <a:rPr lang="en-US" sz="3200" b="1" i="1" dirty="0" smtClean="0">
                <a:solidFill>
                  <a:schemeClr val="accent6">
                    <a:lumMod val="75000"/>
                  </a:schemeClr>
                </a:solidFill>
              </a:rPr>
              <a:t>Modeling Approach</a:t>
            </a:r>
          </a:p>
        </p:txBody>
      </p:sp>
      <p:sp>
        <p:nvSpPr>
          <p:cNvPr id="4" name="Rectangle 3"/>
          <p:cNvSpPr/>
          <p:nvPr/>
        </p:nvSpPr>
        <p:spPr>
          <a:xfrm>
            <a:off x="457200" y="1524000"/>
            <a:ext cx="8229600" cy="510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172" name="Picture 2"/>
          <p:cNvPicPr>
            <a:picLocks noChangeAspect="1" noChangeArrowheads="1"/>
          </p:cNvPicPr>
          <p:nvPr/>
        </p:nvPicPr>
        <p:blipFill>
          <a:blip r:embed="rId3"/>
          <a:srcRect/>
          <a:stretch>
            <a:fillRect/>
          </a:stretch>
        </p:blipFill>
        <p:spPr bwMode="auto">
          <a:xfrm>
            <a:off x="228600" y="1905000"/>
            <a:ext cx="8678863" cy="3276600"/>
          </a:xfrm>
          <a:prstGeom prst="rect">
            <a:avLst/>
          </a:prstGeom>
          <a:noFill/>
          <a:ln w="9525">
            <a:noFill/>
            <a:miter lim="800000"/>
            <a:headEnd/>
            <a:tailEnd/>
          </a:ln>
        </p:spPr>
      </p:pic>
      <p:sp>
        <p:nvSpPr>
          <p:cNvPr id="26" name="Rectangle 25"/>
          <p:cNvSpPr/>
          <p:nvPr/>
        </p:nvSpPr>
        <p:spPr>
          <a:xfrm>
            <a:off x="657225" y="2166938"/>
            <a:ext cx="528638" cy="481012"/>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1</a:t>
            </a:r>
          </a:p>
        </p:txBody>
      </p:sp>
      <p:sp>
        <p:nvSpPr>
          <p:cNvPr id="27" name="Rectangle 26"/>
          <p:cNvSpPr/>
          <p:nvPr/>
        </p:nvSpPr>
        <p:spPr>
          <a:xfrm>
            <a:off x="3295650" y="2198688"/>
            <a:ext cx="528638" cy="481012"/>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2</a:t>
            </a:r>
          </a:p>
        </p:txBody>
      </p:sp>
      <p:sp>
        <p:nvSpPr>
          <p:cNvPr id="28" name="Rectangle 27"/>
          <p:cNvSpPr/>
          <p:nvPr/>
        </p:nvSpPr>
        <p:spPr>
          <a:xfrm>
            <a:off x="6829425" y="2198688"/>
            <a:ext cx="528638" cy="481012"/>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3</a:t>
            </a:r>
          </a:p>
        </p:txBody>
      </p:sp>
      <p:sp>
        <p:nvSpPr>
          <p:cNvPr id="29" name="Rectangle 28"/>
          <p:cNvSpPr/>
          <p:nvPr/>
        </p:nvSpPr>
        <p:spPr>
          <a:xfrm>
            <a:off x="3295650" y="3262313"/>
            <a:ext cx="528638" cy="481012"/>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4</a:t>
            </a:r>
          </a:p>
        </p:txBody>
      </p:sp>
      <p:sp>
        <p:nvSpPr>
          <p:cNvPr id="30" name="Rectangle 29"/>
          <p:cNvSpPr/>
          <p:nvPr/>
        </p:nvSpPr>
        <p:spPr>
          <a:xfrm>
            <a:off x="4516438" y="3297238"/>
            <a:ext cx="528637" cy="481012"/>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5</a:t>
            </a:r>
          </a:p>
        </p:txBody>
      </p:sp>
      <p:sp>
        <p:nvSpPr>
          <p:cNvPr id="31" name="Rectangle 30"/>
          <p:cNvSpPr/>
          <p:nvPr/>
        </p:nvSpPr>
        <p:spPr>
          <a:xfrm>
            <a:off x="5737225" y="3262313"/>
            <a:ext cx="528638" cy="481012"/>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6</a:t>
            </a:r>
          </a:p>
        </p:txBody>
      </p:sp>
      <p:sp>
        <p:nvSpPr>
          <p:cNvPr id="32" name="Rectangle 31"/>
          <p:cNvSpPr/>
          <p:nvPr/>
        </p:nvSpPr>
        <p:spPr>
          <a:xfrm>
            <a:off x="7078663" y="3262313"/>
            <a:ext cx="528637" cy="481012"/>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7</a:t>
            </a:r>
          </a:p>
        </p:txBody>
      </p:sp>
      <p:sp>
        <p:nvSpPr>
          <p:cNvPr id="33" name="Rectangle 32"/>
          <p:cNvSpPr/>
          <p:nvPr/>
        </p:nvSpPr>
        <p:spPr>
          <a:xfrm>
            <a:off x="1800225" y="4300538"/>
            <a:ext cx="528638" cy="481012"/>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8</a:t>
            </a:r>
          </a:p>
        </p:txBody>
      </p:sp>
      <p:sp>
        <p:nvSpPr>
          <p:cNvPr id="34" name="Rectangle 33"/>
          <p:cNvSpPr/>
          <p:nvPr/>
        </p:nvSpPr>
        <p:spPr>
          <a:xfrm>
            <a:off x="7248525" y="4073525"/>
            <a:ext cx="528638" cy="481013"/>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9</a:t>
            </a:r>
          </a:p>
        </p:txBody>
      </p:sp>
      <p:sp>
        <p:nvSpPr>
          <p:cNvPr id="35" name="Rectangle 34"/>
          <p:cNvSpPr/>
          <p:nvPr/>
        </p:nvSpPr>
        <p:spPr>
          <a:xfrm>
            <a:off x="7934325" y="2705100"/>
            <a:ext cx="528638" cy="4826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10</a:t>
            </a:r>
          </a:p>
        </p:txBody>
      </p:sp>
      <p:sp>
        <p:nvSpPr>
          <p:cNvPr id="7183" name="TextBox 35"/>
          <p:cNvSpPr txBox="1">
            <a:spLocks noChangeArrowheads="1"/>
          </p:cNvSpPr>
          <p:nvPr/>
        </p:nvSpPr>
        <p:spPr bwMode="auto">
          <a:xfrm>
            <a:off x="457200" y="1524000"/>
            <a:ext cx="7086600" cy="400050"/>
          </a:xfrm>
          <a:prstGeom prst="rect">
            <a:avLst/>
          </a:prstGeom>
          <a:noFill/>
          <a:ln w="9525">
            <a:noFill/>
            <a:miter lim="800000"/>
            <a:headEnd/>
            <a:tailEnd/>
          </a:ln>
        </p:spPr>
        <p:txBody>
          <a:bodyPr>
            <a:spAutoFit/>
          </a:bodyPr>
          <a:lstStyle/>
          <a:p>
            <a:r>
              <a:rPr lang="en-US" sz="2000" b="1" i="1" dirty="0">
                <a:solidFill>
                  <a:srgbClr val="002060"/>
                </a:solidFill>
              </a:rPr>
              <a:t>Represent in ‘block wise’ modeling approach</a:t>
            </a:r>
          </a:p>
        </p:txBody>
      </p:sp>
      <p:sp>
        <p:nvSpPr>
          <p:cNvPr id="37" name="Rounded Rectangle 36"/>
          <p:cNvSpPr/>
          <p:nvPr/>
        </p:nvSpPr>
        <p:spPr>
          <a:xfrm>
            <a:off x="572321" y="5181600"/>
            <a:ext cx="7953375" cy="1371600"/>
          </a:xfrm>
          <a:prstGeom prst="roundRect">
            <a:avLst/>
          </a:prstGeom>
          <a:gradFill flip="none" rotWithShape="1">
            <a:gsLst>
              <a:gs pos="0">
                <a:srgbClr val="FFFF00"/>
              </a:gs>
              <a:gs pos="45000">
                <a:srgbClr val="FF7A00"/>
              </a:gs>
              <a:gs pos="58000">
                <a:schemeClr val="bg1">
                  <a:lumMod val="95000"/>
                  <a:alpha val="29000"/>
                </a:schemeClr>
              </a:gs>
              <a:gs pos="100000">
                <a:srgbClr val="4D0808"/>
              </a:gs>
            </a:gsLst>
            <a:lin ang="0" scaled="0"/>
            <a:tileRect/>
          </a:grad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Tx/>
              <a:buChar char="-"/>
              <a:defRPr/>
            </a:pPr>
            <a:r>
              <a:rPr lang="en-US" b="1" i="1" dirty="0" smtClean="0">
                <a:solidFill>
                  <a:srgbClr val="002060"/>
                </a:solidFill>
              </a:rPr>
              <a:t>Block </a:t>
            </a:r>
            <a:r>
              <a:rPr lang="en-US" b="1" i="1" dirty="0">
                <a:solidFill>
                  <a:srgbClr val="002060"/>
                </a:solidFill>
              </a:rPr>
              <a:t>Wise modeling approach is used to make grouping easier </a:t>
            </a:r>
            <a:endParaRPr lang="en-US" b="1" i="1" dirty="0" smtClean="0">
              <a:solidFill>
                <a:srgbClr val="002060"/>
              </a:solidFill>
            </a:endParaRPr>
          </a:p>
          <a:p>
            <a:pPr marL="285750" indent="-285750">
              <a:buFontTx/>
              <a:buChar char="-"/>
              <a:defRPr/>
            </a:pPr>
            <a:r>
              <a:rPr lang="en-US" b="1" i="1" dirty="0" smtClean="0">
                <a:solidFill>
                  <a:srgbClr val="002060"/>
                </a:solidFill>
              </a:rPr>
              <a:t>The model is divided into 10 blocks, cover from upstream to downstream</a:t>
            </a:r>
          </a:p>
          <a:p>
            <a:pPr marL="285750" indent="-285750">
              <a:buFontTx/>
              <a:buChar char="-"/>
              <a:defRPr/>
            </a:pPr>
            <a:r>
              <a:rPr lang="en-US" b="1" i="1" dirty="0" smtClean="0">
                <a:solidFill>
                  <a:srgbClr val="002060"/>
                </a:solidFill>
              </a:rPr>
              <a:t>Each block </a:t>
            </a:r>
            <a:r>
              <a:rPr lang="en-US" b="1" i="1" dirty="0">
                <a:solidFill>
                  <a:srgbClr val="002060"/>
                </a:solidFill>
              </a:rPr>
              <a:t>represent the key constraint in the </a:t>
            </a:r>
            <a:r>
              <a:rPr lang="en-US" b="1" i="1" dirty="0" smtClean="0">
                <a:solidFill>
                  <a:srgbClr val="002060"/>
                </a:solidFill>
              </a:rPr>
              <a:t>plant, it’s connected each other and solved in a closed loop</a:t>
            </a:r>
            <a:endParaRPr lang="en-US" b="1" i="1" dirty="0">
              <a:solidFill>
                <a:srgbClr val="002060"/>
              </a:solidFill>
            </a:endParaRPr>
          </a:p>
        </p:txBody>
      </p:sp>
      <p:pic>
        <p:nvPicPr>
          <p:cNvPr id="7188" name="Picture 1"/>
          <p:cNvPicPr>
            <a:picLocks noChangeAspect="1" noChangeArrowheads="1"/>
          </p:cNvPicPr>
          <p:nvPr/>
        </p:nvPicPr>
        <p:blipFill>
          <a:blip r:embed="rId4"/>
          <a:srcRect/>
          <a:stretch>
            <a:fillRect/>
          </a:stretch>
        </p:blipFill>
        <p:spPr bwMode="auto">
          <a:xfrm>
            <a:off x="6715125" y="304800"/>
            <a:ext cx="1971675"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ln w="25400">
            <a:solidFill>
              <a:schemeClr val="tx1"/>
            </a:solidFill>
          </a:ln>
        </p:spPr>
        <p:txBody>
          <a:bodyPr/>
          <a:lstStyle/>
          <a:p>
            <a:pPr algn="l">
              <a:defRPr/>
            </a:pPr>
            <a:r>
              <a:rPr lang="en-US" sz="4000" b="1" dirty="0" smtClean="0">
                <a:solidFill>
                  <a:srgbClr val="0F04EA"/>
                </a:solidFill>
              </a:rPr>
              <a:t>Advanced Optimization</a:t>
            </a:r>
            <a:r>
              <a:rPr lang="en-US" b="1" dirty="0">
                <a:solidFill>
                  <a:schemeClr val="accent6">
                    <a:lumMod val="75000"/>
                  </a:schemeClr>
                </a:solidFill>
              </a:rPr>
              <a:t/>
            </a:r>
            <a:br>
              <a:rPr lang="en-US" b="1" dirty="0">
                <a:solidFill>
                  <a:schemeClr val="accent6">
                    <a:lumMod val="75000"/>
                  </a:schemeClr>
                </a:solidFill>
              </a:rPr>
            </a:br>
            <a:r>
              <a:rPr lang="en-US" sz="3200" b="1" i="1" dirty="0">
                <a:solidFill>
                  <a:schemeClr val="accent6">
                    <a:lumMod val="75000"/>
                  </a:schemeClr>
                </a:solidFill>
              </a:rPr>
              <a:t>A</a:t>
            </a:r>
            <a:r>
              <a:rPr lang="en-US" sz="3200" b="1" i="1" dirty="0" smtClean="0">
                <a:solidFill>
                  <a:schemeClr val="accent6">
                    <a:lumMod val="75000"/>
                  </a:schemeClr>
                </a:solidFill>
              </a:rPr>
              <a:t>pplication Performance</a:t>
            </a:r>
            <a:endParaRPr lang="en-US" sz="3200" b="1" dirty="0" smtClean="0">
              <a:solidFill>
                <a:schemeClr val="accent6">
                  <a:lumMod val="75000"/>
                </a:schemeClr>
              </a:solidFill>
            </a:endParaRPr>
          </a:p>
        </p:txBody>
      </p:sp>
      <p:sp>
        <p:nvSpPr>
          <p:cNvPr id="4" name="Rectangle 3"/>
          <p:cNvSpPr/>
          <p:nvPr/>
        </p:nvSpPr>
        <p:spPr>
          <a:xfrm>
            <a:off x="457200" y="1524000"/>
            <a:ext cx="8229600" cy="487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115" name="Picture 1"/>
          <p:cNvPicPr>
            <a:picLocks noChangeAspect="1" noChangeArrowheads="1"/>
          </p:cNvPicPr>
          <p:nvPr/>
        </p:nvPicPr>
        <p:blipFill>
          <a:blip r:embed="rId3"/>
          <a:srcRect/>
          <a:stretch>
            <a:fillRect/>
          </a:stretch>
        </p:blipFill>
        <p:spPr bwMode="auto">
          <a:xfrm>
            <a:off x="6715125" y="304800"/>
            <a:ext cx="1971675" cy="695325"/>
          </a:xfrm>
          <a:prstGeom prst="rect">
            <a:avLst/>
          </a:prstGeom>
          <a:noFill/>
          <a:ln w="9525">
            <a:noFill/>
            <a:miter lim="800000"/>
            <a:headEnd/>
            <a:tailEnd/>
          </a:ln>
        </p:spPr>
      </p:pic>
      <p:sp>
        <p:nvSpPr>
          <p:cNvPr id="2" name="Rectangle 1"/>
          <p:cNvSpPr/>
          <p:nvPr/>
        </p:nvSpPr>
        <p:spPr>
          <a:xfrm>
            <a:off x="609600" y="1872600"/>
            <a:ext cx="7485088" cy="830997"/>
          </a:xfrm>
          <a:prstGeom prst="rect">
            <a:avLst/>
          </a:prstGeom>
        </p:spPr>
        <p:txBody>
          <a:bodyPr wrap="square">
            <a:spAutoFit/>
          </a:bodyPr>
          <a:lstStyle/>
          <a:p>
            <a:pPr marL="457200" indent="-457200" algn="just">
              <a:buFont typeface="Arial" pitchFamily="34" charset="0"/>
              <a:buChar char="•"/>
            </a:pPr>
            <a:r>
              <a:rPr lang="en-US" sz="2400" dirty="0"/>
              <a:t>The model has been </a:t>
            </a:r>
            <a:r>
              <a:rPr lang="en-US" sz="2400" dirty="0" smtClean="0">
                <a:solidFill>
                  <a:srgbClr val="C00000"/>
                </a:solidFill>
              </a:rPr>
              <a:t>tested/validated</a:t>
            </a:r>
            <a:r>
              <a:rPr lang="en-US" sz="2400" dirty="0" smtClean="0"/>
              <a:t> with </a:t>
            </a:r>
            <a:r>
              <a:rPr lang="en-US" sz="2400" dirty="0"/>
              <a:t>the actual </a:t>
            </a:r>
            <a:r>
              <a:rPr lang="en-US" sz="2400" dirty="0" smtClean="0"/>
              <a:t>condition, and we can get the similar result.</a:t>
            </a:r>
            <a:endParaRPr lang="en-US" sz="2400" dirty="0"/>
          </a:p>
        </p:txBody>
      </p:sp>
      <p:sp>
        <p:nvSpPr>
          <p:cNvPr id="10" name="Rectangle 9"/>
          <p:cNvSpPr/>
          <p:nvPr/>
        </p:nvSpPr>
        <p:spPr>
          <a:xfrm>
            <a:off x="609600" y="2819400"/>
            <a:ext cx="7485088" cy="461665"/>
          </a:xfrm>
          <a:prstGeom prst="rect">
            <a:avLst/>
          </a:prstGeom>
        </p:spPr>
        <p:txBody>
          <a:bodyPr wrap="square">
            <a:spAutoFit/>
          </a:bodyPr>
          <a:lstStyle/>
          <a:p>
            <a:pPr marL="457200" indent="-457200" algn="just">
              <a:buFont typeface="Arial" pitchFamily="34" charset="0"/>
              <a:buChar char="•"/>
            </a:pPr>
            <a:r>
              <a:rPr lang="en-US" sz="2400" dirty="0" smtClean="0"/>
              <a:t>Comparison with </a:t>
            </a:r>
            <a:r>
              <a:rPr lang="en-US" sz="2400" dirty="0" smtClean="0">
                <a:solidFill>
                  <a:srgbClr val="C00000"/>
                </a:solidFill>
              </a:rPr>
              <a:t>previous</a:t>
            </a:r>
            <a:r>
              <a:rPr lang="en-US" sz="2400" dirty="0" smtClean="0"/>
              <a:t> program</a:t>
            </a:r>
            <a:endParaRPr lang="en-US" sz="2400"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788" y="3281065"/>
            <a:ext cx="721042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7754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ln w="25400">
            <a:solidFill>
              <a:schemeClr val="tx1"/>
            </a:solidFill>
          </a:ln>
        </p:spPr>
        <p:txBody>
          <a:bodyPr/>
          <a:lstStyle/>
          <a:p>
            <a:pPr algn="l">
              <a:defRPr/>
            </a:pPr>
            <a:r>
              <a:rPr lang="en-US" sz="4000" b="1" dirty="0" smtClean="0">
                <a:solidFill>
                  <a:srgbClr val="0F04EA"/>
                </a:solidFill>
              </a:rPr>
              <a:t>Advanced Optimization</a:t>
            </a:r>
            <a:r>
              <a:rPr lang="en-US" sz="4000" b="1" dirty="0">
                <a:solidFill>
                  <a:schemeClr val="accent6">
                    <a:lumMod val="75000"/>
                  </a:schemeClr>
                </a:solidFill>
              </a:rPr>
              <a:t/>
            </a:r>
            <a:br>
              <a:rPr lang="en-US" sz="4000" b="1" dirty="0">
                <a:solidFill>
                  <a:schemeClr val="accent6">
                    <a:lumMod val="75000"/>
                  </a:schemeClr>
                </a:solidFill>
              </a:rPr>
            </a:br>
            <a:r>
              <a:rPr lang="en-US" sz="3000" b="1" i="1" dirty="0" smtClean="0">
                <a:solidFill>
                  <a:schemeClr val="accent6">
                    <a:lumMod val="75000"/>
                  </a:schemeClr>
                </a:solidFill>
              </a:rPr>
              <a:t>Example: Planning Case – Feedstock Selection</a:t>
            </a:r>
          </a:p>
        </p:txBody>
      </p:sp>
      <p:sp>
        <p:nvSpPr>
          <p:cNvPr id="4" name="Rectangle 3"/>
          <p:cNvSpPr/>
          <p:nvPr/>
        </p:nvSpPr>
        <p:spPr>
          <a:xfrm>
            <a:off x="457200" y="1524000"/>
            <a:ext cx="8229600" cy="487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268" name="TextBox 5"/>
          <p:cNvSpPr txBox="1">
            <a:spLocks noChangeArrowheads="1"/>
          </p:cNvSpPr>
          <p:nvPr/>
        </p:nvSpPr>
        <p:spPr bwMode="auto">
          <a:xfrm>
            <a:off x="609600" y="1600200"/>
            <a:ext cx="3505200" cy="369888"/>
          </a:xfrm>
          <a:prstGeom prst="rect">
            <a:avLst/>
          </a:prstGeom>
          <a:noFill/>
          <a:ln w="9525">
            <a:noFill/>
            <a:miter lim="800000"/>
            <a:headEnd/>
            <a:tailEnd/>
          </a:ln>
        </p:spPr>
        <p:txBody>
          <a:bodyPr>
            <a:spAutoFit/>
          </a:bodyPr>
          <a:lstStyle/>
          <a:p>
            <a:r>
              <a:rPr lang="en-US" b="1" i="1" dirty="0">
                <a:solidFill>
                  <a:srgbClr val="002060"/>
                </a:solidFill>
              </a:rPr>
              <a:t>Feedstock </a:t>
            </a:r>
            <a:r>
              <a:rPr lang="en-US" b="1" i="1" dirty="0" smtClean="0">
                <a:solidFill>
                  <a:srgbClr val="002060"/>
                </a:solidFill>
              </a:rPr>
              <a:t>Selection/Valuation</a:t>
            </a:r>
            <a:endParaRPr lang="en-US" b="1" i="1" dirty="0">
              <a:solidFill>
                <a:srgbClr val="002060"/>
              </a:solidFill>
            </a:endParaRPr>
          </a:p>
        </p:txBody>
      </p:sp>
      <p:pic>
        <p:nvPicPr>
          <p:cNvPr id="11278" name="Picture 1"/>
          <p:cNvPicPr>
            <a:picLocks noChangeAspect="1" noChangeArrowheads="1"/>
          </p:cNvPicPr>
          <p:nvPr/>
        </p:nvPicPr>
        <p:blipFill>
          <a:blip r:embed="rId4"/>
          <a:srcRect/>
          <a:stretch>
            <a:fillRect/>
          </a:stretch>
        </p:blipFill>
        <p:spPr bwMode="auto">
          <a:xfrm>
            <a:off x="6715125" y="304800"/>
            <a:ext cx="1971675" cy="695325"/>
          </a:xfrm>
          <a:prstGeom prst="rect">
            <a:avLst/>
          </a:prstGeom>
          <a:noFill/>
          <a:ln w="9525">
            <a:noFill/>
            <a:miter lim="800000"/>
            <a:headEnd/>
            <a:tailEnd/>
          </a:ln>
        </p:spPr>
      </p:pic>
      <p:sp>
        <p:nvSpPr>
          <p:cNvPr id="20" name="TextBox 15"/>
          <p:cNvSpPr txBox="1">
            <a:spLocks noChangeArrowheads="1"/>
          </p:cNvSpPr>
          <p:nvPr/>
        </p:nvSpPr>
        <p:spPr bwMode="auto">
          <a:xfrm>
            <a:off x="5867400" y="2019682"/>
            <a:ext cx="2667000" cy="3539430"/>
          </a:xfrm>
          <a:prstGeom prst="rect">
            <a:avLst/>
          </a:prstGeom>
          <a:noFill/>
          <a:ln w="9525">
            <a:noFill/>
            <a:miter lim="800000"/>
            <a:headEnd/>
            <a:tailEnd/>
          </a:ln>
        </p:spPr>
        <p:txBody>
          <a:bodyPr wrap="square">
            <a:spAutoFit/>
          </a:bodyPr>
          <a:lstStyle/>
          <a:p>
            <a:pPr marL="285750" indent="-285750">
              <a:buFont typeface="Arial" pitchFamily="34" charset="0"/>
              <a:buChar char="•"/>
            </a:pPr>
            <a:r>
              <a:rPr lang="en-US" sz="1600" dirty="0"/>
              <a:t>All feedstock available can be evaluated at the same time</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Feedstock value/rank </a:t>
            </a:r>
            <a:r>
              <a:rPr lang="en-US" sz="1600" dirty="0"/>
              <a:t>is shown by each shadow price</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The  </a:t>
            </a:r>
            <a:r>
              <a:rPr lang="en-US" sz="1600" dirty="0"/>
              <a:t>naphtha is selected by considering its price, quality, </a:t>
            </a:r>
            <a:r>
              <a:rPr lang="en-US" sz="1600" dirty="0" smtClean="0"/>
              <a:t>availability </a:t>
            </a:r>
            <a:r>
              <a:rPr lang="en-US" sz="1600" dirty="0"/>
              <a:t>and production </a:t>
            </a:r>
            <a:r>
              <a:rPr lang="en-US" sz="1600" dirty="0" smtClean="0"/>
              <a:t>demands/prices</a:t>
            </a:r>
            <a:endParaRPr lang="en-US" sz="1600" dirty="0"/>
          </a:p>
        </p:txBody>
      </p:sp>
      <p:graphicFrame>
        <p:nvGraphicFramePr>
          <p:cNvPr id="3" name="Object 2"/>
          <p:cNvGraphicFramePr>
            <a:graphicFrameLocks noChangeAspect="1"/>
          </p:cNvGraphicFramePr>
          <p:nvPr>
            <p:extLst>
              <p:ext uri="{D42A27DB-BD31-4B8C-83A1-F6EECF244321}">
                <p14:modId xmlns:p14="http://schemas.microsoft.com/office/powerpoint/2010/main" val="702212826"/>
              </p:ext>
            </p:extLst>
          </p:nvPr>
        </p:nvGraphicFramePr>
        <p:xfrm>
          <a:off x="609600" y="2133600"/>
          <a:ext cx="5260458" cy="3838957"/>
        </p:xfrm>
        <a:graphic>
          <a:graphicData uri="http://schemas.openxmlformats.org/presentationml/2006/ole">
            <mc:AlternateContent xmlns:mc="http://schemas.openxmlformats.org/markup-compatibility/2006">
              <mc:Choice xmlns:v="urn:schemas-microsoft-com:vml" Requires="v">
                <p:oleObj spid="_x0000_s2162" name="Worksheet" r:id="rId5" imgW="5534058" imgH="4038476" progId="Excel.Sheet.12">
                  <p:embed/>
                </p:oleObj>
              </mc:Choice>
              <mc:Fallback>
                <p:oleObj name="Worksheet" r:id="rId5" imgW="5534058" imgH="4038476" progId="Excel.Sheet.12">
                  <p:embed/>
                  <p:pic>
                    <p:nvPicPr>
                      <p:cNvPr id="0" name=""/>
                      <p:cNvPicPr/>
                      <p:nvPr/>
                    </p:nvPicPr>
                    <p:blipFill>
                      <a:blip r:embed="rId6"/>
                      <a:stretch>
                        <a:fillRect/>
                      </a:stretch>
                    </p:blipFill>
                    <p:spPr>
                      <a:xfrm>
                        <a:off x="609600" y="2133600"/>
                        <a:ext cx="5260458" cy="3838957"/>
                      </a:xfrm>
                      <a:prstGeom prst="rect">
                        <a:avLst/>
                      </a:prstGeom>
                    </p:spPr>
                  </p:pic>
                </p:oleObj>
              </mc:Fallback>
            </mc:AlternateContent>
          </a:graphicData>
        </a:graphic>
      </p:graphicFrame>
      <p:sp>
        <p:nvSpPr>
          <p:cNvPr id="2" name="Rounded Rectangle 1"/>
          <p:cNvSpPr/>
          <p:nvPr/>
        </p:nvSpPr>
        <p:spPr>
          <a:xfrm>
            <a:off x="6172200" y="5562600"/>
            <a:ext cx="2362200" cy="1146488"/>
          </a:xfrm>
          <a:prstGeom prst="roundRect">
            <a:avLst/>
          </a:prstGeom>
          <a:solidFill>
            <a:srgbClr val="FFC000"/>
          </a:solid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result is used as guidance for feedstock people in feedstock purchase.</a:t>
            </a:r>
            <a:endParaRPr lang="en-US" dirty="0">
              <a:solidFill>
                <a:schemeClr val="tx1"/>
              </a:solidFill>
            </a:endParaRPr>
          </a:p>
        </p:txBody>
      </p:sp>
    </p:spTree>
    <p:extLst>
      <p:ext uri="{BB962C8B-B14F-4D97-AF65-F5344CB8AC3E}">
        <p14:creationId xmlns:p14="http://schemas.microsoft.com/office/powerpoint/2010/main" val="778600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24000"/>
            <a:ext cx="8229600" cy="487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8" name="TextBox 5"/>
          <p:cNvSpPr txBox="1">
            <a:spLocks noChangeArrowheads="1"/>
          </p:cNvSpPr>
          <p:nvPr/>
        </p:nvSpPr>
        <p:spPr bwMode="auto">
          <a:xfrm>
            <a:off x="609600" y="1675733"/>
            <a:ext cx="7391400" cy="369332"/>
          </a:xfrm>
          <a:prstGeom prst="rect">
            <a:avLst/>
          </a:prstGeom>
          <a:noFill/>
          <a:ln w="9525">
            <a:noFill/>
            <a:miter lim="800000"/>
            <a:headEnd/>
            <a:tailEnd/>
          </a:ln>
        </p:spPr>
        <p:txBody>
          <a:bodyPr wrap="square">
            <a:spAutoFit/>
          </a:bodyPr>
          <a:lstStyle/>
          <a:p>
            <a:r>
              <a:rPr lang="en-US" b="1" i="1" dirty="0" smtClean="0">
                <a:solidFill>
                  <a:srgbClr val="002060"/>
                </a:solidFill>
              </a:rPr>
              <a:t>Optimum Production Rate based on profit Estimation</a:t>
            </a:r>
            <a:endParaRPr lang="en-US" b="1" i="1" dirty="0">
              <a:solidFill>
                <a:srgbClr val="002060"/>
              </a:solidFill>
            </a:endParaRPr>
          </a:p>
        </p:txBody>
      </p:sp>
      <p:pic>
        <p:nvPicPr>
          <p:cNvPr id="11278" name="Picture 1"/>
          <p:cNvPicPr>
            <a:picLocks noChangeAspect="1" noChangeArrowheads="1"/>
          </p:cNvPicPr>
          <p:nvPr/>
        </p:nvPicPr>
        <p:blipFill>
          <a:blip r:embed="rId4"/>
          <a:srcRect/>
          <a:stretch>
            <a:fillRect/>
          </a:stretch>
        </p:blipFill>
        <p:spPr bwMode="auto">
          <a:xfrm>
            <a:off x="6715125" y="304800"/>
            <a:ext cx="1971675" cy="695325"/>
          </a:xfrm>
          <a:prstGeom prst="rect">
            <a:avLst/>
          </a:prstGeom>
          <a:noFill/>
          <a:ln w="9525">
            <a:noFill/>
            <a:miter lim="800000"/>
            <a:headEnd/>
            <a:tailEnd/>
          </a:ln>
        </p:spPr>
      </p:pic>
      <p:sp>
        <p:nvSpPr>
          <p:cNvPr id="16" name="Title 1"/>
          <p:cNvSpPr>
            <a:spLocks noGrp="1"/>
          </p:cNvSpPr>
          <p:nvPr>
            <p:ph type="title"/>
          </p:nvPr>
        </p:nvSpPr>
        <p:spPr>
          <a:xfrm>
            <a:off x="457200" y="274638"/>
            <a:ext cx="8229600" cy="1143000"/>
          </a:xfrm>
          <a:ln w="25400">
            <a:solidFill>
              <a:schemeClr val="tx1"/>
            </a:solidFill>
          </a:ln>
        </p:spPr>
        <p:txBody>
          <a:bodyPr/>
          <a:lstStyle/>
          <a:p>
            <a:pPr algn="l">
              <a:defRPr/>
            </a:pPr>
            <a:r>
              <a:rPr lang="en-US" sz="4000" b="1" dirty="0">
                <a:solidFill>
                  <a:srgbClr val="0F04EA"/>
                </a:solidFill>
              </a:rPr>
              <a:t>Advanced Optimization</a:t>
            </a:r>
            <a:r>
              <a:rPr lang="en-US" sz="4800" b="1" dirty="0">
                <a:solidFill>
                  <a:schemeClr val="accent6">
                    <a:lumMod val="75000"/>
                  </a:schemeClr>
                </a:solidFill>
              </a:rPr>
              <a:t/>
            </a:r>
            <a:br>
              <a:rPr lang="en-US" sz="4800" b="1" dirty="0">
                <a:solidFill>
                  <a:schemeClr val="accent6">
                    <a:lumMod val="75000"/>
                  </a:schemeClr>
                </a:solidFill>
              </a:rPr>
            </a:br>
            <a:r>
              <a:rPr lang="en-US" sz="3000" b="1" i="1" dirty="0">
                <a:solidFill>
                  <a:schemeClr val="accent6">
                    <a:lumMod val="75000"/>
                  </a:schemeClr>
                </a:solidFill>
              </a:rPr>
              <a:t>Example: Planning </a:t>
            </a:r>
            <a:r>
              <a:rPr lang="en-US" sz="3000" b="1" i="1" dirty="0" smtClean="0">
                <a:solidFill>
                  <a:schemeClr val="accent6">
                    <a:lumMod val="75000"/>
                  </a:schemeClr>
                </a:solidFill>
              </a:rPr>
              <a:t>sub-Cases – Capacity utilization</a:t>
            </a:r>
          </a:p>
        </p:txBody>
      </p:sp>
      <p:graphicFrame>
        <p:nvGraphicFramePr>
          <p:cNvPr id="9" name="Chart 8"/>
          <p:cNvGraphicFramePr>
            <a:graphicFrameLocks/>
          </p:cNvGraphicFramePr>
          <p:nvPr>
            <p:extLst>
              <p:ext uri="{D42A27DB-BD31-4B8C-83A1-F6EECF244321}">
                <p14:modId xmlns:p14="http://schemas.microsoft.com/office/powerpoint/2010/main" val="2672987860"/>
              </p:ext>
            </p:extLst>
          </p:nvPr>
        </p:nvGraphicFramePr>
        <p:xfrm>
          <a:off x="685800" y="2209799"/>
          <a:ext cx="3886200" cy="36909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867508043"/>
              </p:ext>
            </p:extLst>
          </p:nvPr>
        </p:nvGraphicFramePr>
        <p:xfrm>
          <a:off x="5114925" y="2209800"/>
          <a:ext cx="2971799" cy="1752600"/>
        </p:xfrm>
        <a:graphic>
          <a:graphicData uri="http://schemas.openxmlformats.org/presentationml/2006/ole">
            <mc:AlternateContent xmlns:mc="http://schemas.openxmlformats.org/markup-compatibility/2006">
              <mc:Choice xmlns:v="urn:schemas-microsoft-com:vml" Requires="v">
                <p:oleObj spid="_x0000_s3300" name="Worksheet" r:id="rId6" imgW="2705077" imgH="1762126" progId="Excel.Sheet.12">
                  <p:embed/>
                </p:oleObj>
              </mc:Choice>
              <mc:Fallback>
                <p:oleObj name="Worksheet" r:id="rId6" imgW="2705077" imgH="1762126" progId="Excel.Sheet.12">
                  <p:embed/>
                  <p:pic>
                    <p:nvPicPr>
                      <p:cNvPr id="0" name=""/>
                      <p:cNvPicPr/>
                      <p:nvPr/>
                    </p:nvPicPr>
                    <p:blipFill>
                      <a:blip r:embed="rId7"/>
                      <a:stretch>
                        <a:fillRect/>
                      </a:stretch>
                    </p:blipFill>
                    <p:spPr>
                      <a:xfrm>
                        <a:off x="5114925" y="2209800"/>
                        <a:ext cx="2971799" cy="17526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561766452"/>
              </p:ext>
            </p:extLst>
          </p:nvPr>
        </p:nvGraphicFramePr>
        <p:xfrm>
          <a:off x="5105400" y="4114800"/>
          <a:ext cx="2971800" cy="1762125"/>
        </p:xfrm>
        <a:graphic>
          <a:graphicData uri="http://schemas.openxmlformats.org/presentationml/2006/ole">
            <mc:AlternateContent xmlns:mc="http://schemas.openxmlformats.org/markup-compatibility/2006">
              <mc:Choice xmlns:v="urn:schemas-microsoft-com:vml" Requires="v">
                <p:oleObj spid="_x0000_s3301" name="Worksheet" r:id="rId8" imgW="2705077" imgH="1762126" progId="Excel.Sheet.12">
                  <p:embed/>
                </p:oleObj>
              </mc:Choice>
              <mc:Fallback>
                <p:oleObj name="Worksheet" r:id="rId8" imgW="2705077" imgH="1762126" progId="Excel.Sheet.12">
                  <p:embed/>
                  <p:pic>
                    <p:nvPicPr>
                      <p:cNvPr id="0" name=""/>
                      <p:cNvPicPr/>
                      <p:nvPr/>
                    </p:nvPicPr>
                    <p:blipFill>
                      <a:blip r:embed="rId9"/>
                      <a:stretch>
                        <a:fillRect/>
                      </a:stretch>
                    </p:blipFill>
                    <p:spPr>
                      <a:xfrm>
                        <a:off x="5105400" y="4114800"/>
                        <a:ext cx="2971800" cy="1762125"/>
                      </a:xfrm>
                      <a:prstGeom prst="rect">
                        <a:avLst/>
                      </a:prstGeom>
                    </p:spPr>
                  </p:pic>
                </p:oleObj>
              </mc:Fallback>
            </mc:AlternateContent>
          </a:graphicData>
        </a:graphic>
      </p:graphicFrame>
    </p:spTree>
    <p:extLst>
      <p:ext uri="{BB962C8B-B14F-4D97-AF65-F5344CB8AC3E}">
        <p14:creationId xmlns:p14="http://schemas.microsoft.com/office/powerpoint/2010/main" val="180749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ptience">
  <a:themeElements>
    <a:clrScheme name="Opti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tien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10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cs typeface="Arial" charset="0"/>
          </a:defRPr>
        </a:defPPr>
      </a:lstStyle>
    </a:lnDef>
    <a:txDef>
      <a:spPr>
        <a:noFill/>
      </a:spPr>
      <a:bodyPr wrap="square" rtlCol="0">
        <a:spAutoFit/>
      </a:bodyPr>
      <a:lstStyle>
        <a:defPPr>
          <a:defRPr sz="1200" dirty="0"/>
        </a:defPPr>
      </a:lstStyle>
    </a:txDef>
  </a:objectDefaults>
  <a:extraClrSchemeLst>
    <a:extraClrScheme>
      <a:clrScheme name="Opti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e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e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e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e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e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e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e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e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e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e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e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3473</TotalTime>
  <Words>1749</Words>
  <Application>Microsoft Office PowerPoint</Application>
  <PresentationFormat>On-screen Show (4:3)</PresentationFormat>
  <Paragraphs>286</Paragraphs>
  <Slides>19</Slides>
  <Notes>15</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19</vt:i4>
      </vt:variant>
    </vt:vector>
  </HeadingPairs>
  <TitlesOfParts>
    <vt:vector size="23" baseType="lpstr">
      <vt:lpstr>Office Theme</vt:lpstr>
      <vt:lpstr>Optience</vt:lpstr>
      <vt:lpstr>Worksheet</vt:lpstr>
      <vt:lpstr>Microsoft Excel Chart</vt:lpstr>
      <vt:lpstr>PowerPoint Presentation</vt:lpstr>
      <vt:lpstr>Background: Cost Structure</vt:lpstr>
      <vt:lpstr>Olefins Business Planning</vt:lpstr>
      <vt:lpstr>CAP Business Planning  Historical Perspective – Optimization Approach</vt:lpstr>
      <vt:lpstr>CAP Business Planning  Advanced Optimization</vt:lpstr>
      <vt:lpstr>Advanced Optimization Modeling Approach</vt:lpstr>
      <vt:lpstr>Advanced Optimization Application Performance</vt:lpstr>
      <vt:lpstr>Advanced Optimization Example: Planning Case – Feedstock Selection</vt:lpstr>
      <vt:lpstr>Advanced Optimization Example: Planning sub-Cases – Capacity utilization</vt:lpstr>
      <vt:lpstr>Advanced Optimization Example: Planning Case – Product Demands</vt:lpstr>
      <vt:lpstr>Advanced Optimization Example: Planning Case – Product Allocation</vt:lpstr>
      <vt:lpstr>Advanced Optimization Main Benefits</vt:lpstr>
      <vt:lpstr>Advanced Optimization Other Benefits</vt:lpstr>
      <vt:lpstr>Summary</vt:lpstr>
      <vt:lpstr>PowerPoint Presentation</vt:lpstr>
      <vt:lpstr>Modeling Integrated Petrochemical Business</vt:lpstr>
      <vt:lpstr>Modeling Business Unit </vt:lpstr>
      <vt:lpstr>Modeling &amp; Optimization Approach</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tjoa@optience.com</cp:lastModifiedBy>
  <cp:revision>312</cp:revision>
  <dcterms:created xsi:type="dcterms:W3CDTF">2013-01-16T08:42:55Z</dcterms:created>
  <dcterms:modified xsi:type="dcterms:W3CDTF">2014-03-30T20:14:18Z</dcterms:modified>
</cp:coreProperties>
</file>